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9" r:id="rId8"/>
    <p:sldId id="256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A17BC-3F63-47F5-888D-0A0415126B01}" v="1" dt="2025-09-04T12:26:4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Relationship Id="rId22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fer Pedraza" userId="36aeffe5-52b1-4dd7-ad23-643dedfd1cc2" providerId="ADAL" clId="{7DBA17BC-3F63-47F5-888D-0A0415126B01}"/>
    <pc:docChg chg="undo custSel addSld modSld">
      <pc:chgData name="Jenniffer Pedraza" userId="36aeffe5-52b1-4dd7-ad23-643dedfd1cc2" providerId="ADAL" clId="{7DBA17BC-3F63-47F5-888D-0A0415126B01}" dt="2025-09-04T12:27:02.671" v="5" actId="1076"/>
      <pc:docMkLst>
        <pc:docMk/>
      </pc:docMkLst>
      <pc:sldChg chg="addSp delSp modSp mod">
        <pc:chgData name="Jenniffer Pedraza" userId="36aeffe5-52b1-4dd7-ad23-643dedfd1cc2" providerId="ADAL" clId="{7DBA17BC-3F63-47F5-888D-0A0415126B01}" dt="2025-09-04T12:26:50.014" v="3" actId="27636"/>
        <pc:sldMkLst>
          <pc:docMk/>
          <pc:sldMk cId="0" sldId="256"/>
        </pc:sldMkLst>
        <pc:spChg chg="add del">
          <ac:chgData name="Jenniffer Pedraza" userId="36aeffe5-52b1-4dd7-ad23-643dedfd1cc2" providerId="ADAL" clId="{7DBA17BC-3F63-47F5-888D-0A0415126B01}" dt="2025-09-04T12:26:39.434" v="1" actId="22"/>
          <ac:spMkLst>
            <pc:docMk/>
            <pc:sldMk cId="0" sldId="256"/>
            <ac:spMk id="3" creationId="{68F6C5BC-81FE-B218-A6BB-DF61554A18D5}"/>
          </ac:spMkLst>
        </pc:spChg>
        <pc:spChg chg="mod">
          <ac:chgData name="Jenniffer Pedraza" userId="36aeffe5-52b1-4dd7-ad23-643dedfd1cc2" providerId="ADAL" clId="{7DBA17BC-3F63-47F5-888D-0A0415126B01}" dt="2025-09-04T12:26:50.014" v="3" actId="27636"/>
          <ac:spMkLst>
            <pc:docMk/>
            <pc:sldMk cId="0" sldId="256"/>
            <ac:spMk id="333" creationId="{00000000-0000-0000-0000-000000000000}"/>
          </ac:spMkLst>
        </pc:spChg>
      </pc:sldChg>
      <pc:sldChg chg="modSp add mod">
        <pc:chgData name="Jenniffer Pedraza" userId="36aeffe5-52b1-4dd7-ad23-643dedfd1cc2" providerId="ADAL" clId="{7DBA17BC-3F63-47F5-888D-0A0415126B01}" dt="2025-09-04T12:27:02.671" v="5" actId="1076"/>
        <pc:sldMkLst>
          <pc:docMk/>
          <pc:sldMk cId="0" sldId="259"/>
        </pc:sldMkLst>
        <pc:spChg chg="mod">
          <ac:chgData name="Jenniffer Pedraza" userId="36aeffe5-52b1-4dd7-ad23-643dedfd1cc2" providerId="ADAL" clId="{7DBA17BC-3F63-47F5-888D-0A0415126B01}" dt="2025-09-04T12:27:02.671" v="5" actId="1076"/>
          <ac:spMkLst>
            <pc:docMk/>
            <pc:sldMk cId="0" sldId="259"/>
            <ac:spMk id="4" creationId="{7D02E2CF-FB01-41AF-8042-C7D8627CEE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5B0D59-4B33-4D9E-B9C6-8D8BCCB0061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6F9B9E-C4A2-4402-929B-F3E1BDFD219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FB9161-D6CB-4112-BA32-885CBA24219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F9903A-B284-40FA-903D-EB0F72E1C2F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C99F352-FA91-4821-A248-800F069FBE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9E7873-9B0E-4953-ACBA-E734CB796B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E8335A-19D5-4572-91A6-96EE4B72B26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CB705C-733A-447A-BAAE-0255529194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544440E-BCAC-468B-B449-8D8F5915F9E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2D8412C-1581-4F05-959D-75249AEB25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F444F4-2E7A-4D6F-9A07-A44E314C8A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02C1B2-E39E-4791-849D-981EA2C94E4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F126E0-D248-4E0B-8CE3-F65EAC11001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048976-C486-495A-B16E-A8D67F4590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DD6998-1F99-43AE-86DD-A2A72C5D6CA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C57B55-CD64-41EC-BF59-8E916EB27FB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23895E-4364-47A0-8C74-49D5EC957E4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CE32C9D-4DD0-40AB-84E5-EB8FBF99FD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B28D411-667C-41BE-A9C4-06944B40333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91E2950-6F2C-41B8-92E1-6D54264F3D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859F648-B3FB-446C-AC84-D0AF9E7EAD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2A3C775-5776-40BA-913F-6E9C5BBB4D5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DD89F4-88C4-452E-926F-B78C488438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46FF50-E0CC-4AEF-8888-0A36C20505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088B3FD-746E-432F-8A87-2CCCEE055F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8B4CF3E-645F-4822-9ACA-A61FD5D078D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A2329E7-40EE-44D4-850E-78203F7007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28F820B-33CA-40D1-B4B8-21A7E74C5C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EA1A699-7CFE-4BAA-833C-019831F4E56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24806C7-57B8-42BB-87C7-445CAAD5252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6483862-957F-473C-B745-088E8D9FDE9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4BDAACF-3F34-4114-8DA2-2C6CE7B44EE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FBAED0D-DE18-457A-B04C-C7F383B6F6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01EE9F-CC38-4C4A-A07D-5E317E6BDE6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3FF9708-CB6A-41D3-9ED7-179B69C20D1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2ADEEDE-A5D8-4C23-9073-1962E5BA1D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DC6C804-D7E6-4774-90B1-4F94943D4E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C592C75-8310-4C5F-BF3E-4E81C090ED4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16D670F-1696-4B9E-81A0-DE6D7F33DA4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9603436-F55F-4885-B256-8CA09CA9D4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17F47E7-6D7E-46D5-BCBF-D63E2A7481D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6A30A3A-5A95-49EB-BF2E-FB135B7E894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108DBB4-EEFE-4ABE-8998-BDAA7EA462D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E2B8FE7-8D62-438E-8FBB-E99B01B5DC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98765B-822B-477D-84BB-08D19DC6CF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82D29F8-6C94-410F-BCB1-3F3F43BAC2E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7A1916F-55CD-4FAB-BD61-13756B9B076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FF89A60-579D-48AA-B6FE-5376C99BF2F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FE3BA1C-84F8-4157-AC1D-D34452EDAD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06B387A-F15C-45FA-9F01-06407BD3E6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BCBE65E-D854-407C-B6BD-CAA0B132BA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4658028-9B58-47F5-BCCA-34E5241527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66AB345-8780-4A53-A6D3-F74D37CBC8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A8F8114-0F08-437D-AB08-A02873F429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8258E9A-6DA9-4CC3-856E-F11D2AE8B97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57F0A5-F4F4-4422-B92C-11E28E28C7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488FBF0-4055-4CA2-A497-64B0F56C324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7E20743-3653-4809-AD7C-34BA92A939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8874263-5CE6-4543-8CDE-9E0AC1BAB5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CBEFC62-EACA-4194-82BF-80AD55B9D28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531D63D-ED95-4B4C-956A-CD54591E03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C95414A-71FD-4A8B-B369-6972B84E679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D1C749F-7281-4A90-B952-A32C633203E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5CA059E-D3D3-4379-AAEA-76EA87EB8E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BBF4EE8-E4BA-4D13-A9C5-B98BF8FEC5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0ACEADD-2950-4B50-B6D4-6705A0BFF5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9B2BB6-1493-4CBB-8CC3-B19CC24E0D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CDCE90B-E1D2-4654-B942-E7C00400BBA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1290302-9DCE-4F15-A4FF-BB526CE7E2E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D8AC4E8-BC4C-4515-A242-3578A125B4A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C56209D-DE76-4171-A33C-41881A82195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165A733-2D0E-45DC-9962-CC4AD3C1D2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73C0F73-FE64-4520-8B1A-BD8B1422B98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E78F5B0-1210-4670-917E-1F868FC516E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4F174FE-FED5-4513-8B23-FFCF3DDD74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B776587-39B5-4C3C-A405-55B055DB9E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3066B7F-142E-4D26-874B-93C9514155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F8A695-C841-421A-8F79-B9C91D1D08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F11E423-5277-4C49-9D6D-7B6DCB5AF0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813DBBE-F5F4-47F0-B630-F63A9F3538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3FA73BA-D9EC-48DC-B182-049D8F1530C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B52EE9A-FF16-4EC8-AAAC-10D650CA00A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D73FB39-3F65-4263-B8F7-474A18FA66F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82D3A9-210F-4495-A263-CE2EE0A46D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15" name="Group 7"/>
          <p:cNvGrpSpPr/>
          <p:nvPr/>
        </p:nvGrpSpPr>
        <p:grpSpPr>
          <a:xfrm>
            <a:off x="8648280" y="6346080"/>
            <a:ext cx="3255840" cy="335520"/>
            <a:chOff x="8648280" y="6346080"/>
            <a:chExt cx="3255840" cy="335520"/>
          </a:xfrm>
        </p:grpSpPr>
        <p:pic>
          <p:nvPicPr>
            <p:cNvPr id="2" name="Picture 8"/>
            <p:cNvPicPr/>
            <p:nvPr/>
          </p:nvPicPr>
          <p:blipFill>
            <a:blip r:embed="rId15"/>
            <a:stretch/>
          </p:blipFill>
          <p:spPr>
            <a:xfrm>
              <a:off x="9630720" y="6356880"/>
              <a:ext cx="712440" cy="28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" name="Picture 9"/>
            <p:cNvPicPr/>
            <p:nvPr/>
          </p:nvPicPr>
          <p:blipFill>
            <a:blip r:embed="rId16"/>
            <a:srcRect r="40464"/>
            <a:stretch/>
          </p:blipFill>
          <p:spPr>
            <a:xfrm>
              <a:off x="11487240" y="6369120"/>
              <a:ext cx="416880" cy="28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/>
            <p:cNvPicPr/>
            <p:nvPr/>
          </p:nvPicPr>
          <p:blipFill>
            <a:blip r:embed="rId17"/>
            <a:stretch/>
          </p:blipFill>
          <p:spPr>
            <a:xfrm>
              <a:off x="8648280" y="6366240"/>
              <a:ext cx="744840" cy="27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Picture 11"/>
            <p:cNvPicPr/>
            <p:nvPr/>
          </p:nvPicPr>
          <p:blipFill>
            <a:blip r:embed="rId18"/>
            <a:stretch/>
          </p:blipFill>
          <p:spPr>
            <a:xfrm>
              <a:off x="10544040" y="6346080"/>
              <a:ext cx="762840" cy="33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" name="Rectangle 12"/>
          <p:cNvSpPr/>
          <p:nvPr/>
        </p:nvSpPr>
        <p:spPr>
          <a:xfrm>
            <a:off x="0" y="6370200"/>
            <a:ext cx="6903360" cy="29736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13"/>
          <p:cNvSpPr/>
          <p:nvPr/>
        </p:nvSpPr>
        <p:spPr>
          <a:xfrm>
            <a:off x="6904080" y="6370200"/>
            <a:ext cx="1617120" cy="29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Rectangle 14"/>
          <p:cNvSpPr/>
          <p:nvPr/>
        </p:nvSpPr>
        <p:spPr>
          <a:xfrm>
            <a:off x="553680" y="0"/>
            <a:ext cx="150120" cy="72072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76C462-D968-48EA-8317-B1A65D3E541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51" name="Group 7"/>
          <p:cNvGrpSpPr/>
          <p:nvPr/>
        </p:nvGrpSpPr>
        <p:grpSpPr>
          <a:xfrm>
            <a:off x="8648280" y="6346080"/>
            <a:ext cx="3255840" cy="335520"/>
            <a:chOff x="8648280" y="6346080"/>
            <a:chExt cx="3255840" cy="335520"/>
          </a:xfrm>
        </p:grpSpPr>
        <p:pic>
          <p:nvPicPr>
            <p:cNvPr id="52" name="Picture 8"/>
            <p:cNvPicPr/>
            <p:nvPr/>
          </p:nvPicPr>
          <p:blipFill>
            <a:blip r:embed="rId15"/>
            <a:stretch/>
          </p:blipFill>
          <p:spPr>
            <a:xfrm>
              <a:off x="9630720" y="6356880"/>
              <a:ext cx="712440" cy="28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Picture 9"/>
            <p:cNvPicPr/>
            <p:nvPr/>
          </p:nvPicPr>
          <p:blipFill>
            <a:blip r:embed="rId16"/>
            <a:srcRect r="40464"/>
            <a:stretch/>
          </p:blipFill>
          <p:spPr>
            <a:xfrm>
              <a:off x="11487240" y="6369120"/>
              <a:ext cx="416880" cy="28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" name="Picture 10"/>
            <p:cNvPicPr/>
            <p:nvPr/>
          </p:nvPicPr>
          <p:blipFill>
            <a:blip r:embed="rId17"/>
            <a:stretch/>
          </p:blipFill>
          <p:spPr>
            <a:xfrm>
              <a:off x="8648280" y="6366240"/>
              <a:ext cx="744840" cy="27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" name="Picture 11"/>
            <p:cNvPicPr/>
            <p:nvPr/>
          </p:nvPicPr>
          <p:blipFill>
            <a:blip r:embed="rId18"/>
            <a:stretch/>
          </p:blipFill>
          <p:spPr>
            <a:xfrm>
              <a:off x="10544040" y="6346080"/>
              <a:ext cx="762840" cy="33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6" name="Rectangle 12"/>
          <p:cNvSpPr/>
          <p:nvPr/>
        </p:nvSpPr>
        <p:spPr>
          <a:xfrm>
            <a:off x="0" y="6370200"/>
            <a:ext cx="6903360" cy="29736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Rectangle 13"/>
          <p:cNvSpPr/>
          <p:nvPr/>
        </p:nvSpPr>
        <p:spPr>
          <a:xfrm>
            <a:off x="6904080" y="6370200"/>
            <a:ext cx="1617120" cy="29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4"/>
          <p:cNvSpPr/>
          <p:nvPr/>
        </p:nvSpPr>
        <p:spPr>
          <a:xfrm>
            <a:off x="553680" y="0"/>
            <a:ext cx="150120" cy="72072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75032E-3EC4-4C94-A66C-F34EAE05300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101" name="Group 7"/>
          <p:cNvGrpSpPr/>
          <p:nvPr/>
        </p:nvGrpSpPr>
        <p:grpSpPr>
          <a:xfrm>
            <a:off x="8648280" y="6346080"/>
            <a:ext cx="3255840" cy="335520"/>
            <a:chOff x="8648280" y="6346080"/>
            <a:chExt cx="3255840" cy="335520"/>
          </a:xfrm>
        </p:grpSpPr>
        <p:pic>
          <p:nvPicPr>
            <p:cNvPr id="102" name="Picture 8"/>
            <p:cNvPicPr/>
            <p:nvPr/>
          </p:nvPicPr>
          <p:blipFill>
            <a:blip r:embed="rId15"/>
            <a:stretch/>
          </p:blipFill>
          <p:spPr>
            <a:xfrm>
              <a:off x="9630720" y="6356880"/>
              <a:ext cx="712440" cy="28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Picture 9"/>
            <p:cNvPicPr/>
            <p:nvPr/>
          </p:nvPicPr>
          <p:blipFill>
            <a:blip r:embed="rId16"/>
            <a:srcRect r="40464"/>
            <a:stretch/>
          </p:blipFill>
          <p:spPr>
            <a:xfrm>
              <a:off x="11487240" y="6369120"/>
              <a:ext cx="416880" cy="28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Picture 10"/>
            <p:cNvPicPr/>
            <p:nvPr/>
          </p:nvPicPr>
          <p:blipFill>
            <a:blip r:embed="rId17"/>
            <a:stretch/>
          </p:blipFill>
          <p:spPr>
            <a:xfrm>
              <a:off x="8648280" y="6366240"/>
              <a:ext cx="744840" cy="27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Picture 11"/>
            <p:cNvPicPr/>
            <p:nvPr/>
          </p:nvPicPr>
          <p:blipFill>
            <a:blip r:embed="rId18"/>
            <a:stretch/>
          </p:blipFill>
          <p:spPr>
            <a:xfrm>
              <a:off x="10544040" y="6346080"/>
              <a:ext cx="762840" cy="33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" name="Rectangle 12"/>
          <p:cNvSpPr/>
          <p:nvPr/>
        </p:nvSpPr>
        <p:spPr>
          <a:xfrm>
            <a:off x="0" y="6370200"/>
            <a:ext cx="6903360" cy="29736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ectangle 13"/>
          <p:cNvSpPr/>
          <p:nvPr/>
        </p:nvSpPr>
        <p:spPr>
          <a:xfrm>
            <a:off x="6904080" y="6370200"/>
            <a:ext cx="1617120" cy="29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Rectangle 14"/>
          <p:cNvSpPr/>
          <p:nvPr/>
        </p:nvSpPr>
        <p:spPr>
          <a:xfrm>
            <a:off x="553680" y="0"/>
            <a:ext cx="150120" cy="72072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FB6999-DAA4-4D41-8C94-B3BBFD607E5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88841C-2050-46F1-AB05-2AAA4C9ACC6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2583588-5489-4DF4-BE1D-2EC516672634}" type="slidenum">
              <a:rPr lang="en-ZA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233" name="Group 7"/>
          <p:cNvGrpSpPr/>
          <p:nvPr/>
        </p:nvGrpSpPr>
        <p:grpSpPr>
          <a:xfrm>
            <a:off x="8648280" y="6346080"/>
            <a:ext cx="3255840" cy="335520"/>
            <a:chOff x="8648280" y="6346080"/>
            <a:chExt cx="3255840" cy="335520"/>
          </a:xfrm>
        </p:grpSpPr>
        <p:pic>
          <p:nvPicPr>
            <p:cNvPr id="234" name="Picture 8"/>
            <p:cNvPicPr/>
            <p:nvPr/>
          </p:nvPicPr>
          <p:blipFill>
            <a:blip r:embed="rId15"/>
            <a:stretch/>
          </p:blipFill>
          <p:spPr>
            <a:xfrm>
              <a:off x="9630720" y="6356880"/>
              <a:ext cx="712440" cy="28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Picture 9"/>
            <p:cNvPicPr/>
            <p:nvPr/>
          </p:nvPicPr>
          <p:blipFill>
            <a:blip r:embed="rId16"/>
            <a:srcRect r="40464"/>
            <a:stretch/>
          </p:blipFill>
          <p:spPr>
            <a:xfrm>
              <a:off x="11487240" y="6369120"/>
              <a:ext cx="416880" cy="28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6" name="Picture 10"/>
            <p:cNvPicPr/>
            <p:nvPr/>
          </p:nvPicPr>
          <p:blipFill>
            <a:blip r:embed="rId17"/>
            <a:stretch/>
          </p:blipFill>
          <p:spPr>
            <a:xfrm>
              <a:off x="8648280" y="6366240"/>
              <a:ext cx="744840" cy="27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7" name="Picture 11"/>
            <p:cNvPicPr/>
            <p:nvPr/>
          </p:nvPicPr>
          <p:blipFill>
            <a:blip r:embed="rId18"/>
            <a:stretch/>
          </p:blipFill>
          <p:spPr>
            <a:xfrm>
              <a:off x="10544040" y="6346080"/>
              <a:ext cx="762840" cy="33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8" name="Rectangle 12"/>
          <p:cNvSpPr/>
          <p:nvPr/>
        </p:nvSpPr>
        <p:spPr>
          <a:xfrm>
            <a:off x="0" y="6370200"/>
            <a:ext cx="6903360" cy="29736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Rectangle 13"/>
          <p:cNvSpPr/>
          <p:nvPr/>
        </p:nvSpPr>
        <p:spPr>
          <a:xfrm>
            <a:off x="6904080" y="6370200"/>
            <a:ext cx="1617120" cy="29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Rectangle 14"/>
          <p:cNvSpPr/>
          <p:nvPr/>
        </p:nvSpPr>
        <p:spPr>
          <a:xfrm>
            <a:off x="553680" y="0"/>
            <a:ext cx="150120" cy="72072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43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FDDFBA8-FD65-4BEB-A831-731C6E5375C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283" name="Group 7"/>
          <p:cNvGrpSpPr/>
          <p:nvPr/>
        </p:nvGrpSpPr>
        <p:grpSpPr>
          <a:xfrm>
            <a:off x="8648280" y="6346080"/>
            <a:ext cx="3255840" cy="335520"/>
            <a:chOff x="8648280" y="6346080"/>
            <a:chExt cx="3255840" cy="335520"/>
          </a:xfrm>
        </p:grpSpPr>
        <p:pic>
          <p:nvPicPr>
            <p:cNvPr id="284" name="Picture 8"/>
            <p:cNvPicPr/>
            <p:nvPr/>
          </p:nvPicPr>
          <p:blipFill>
            <a:blip r:embed="rId15"/>
            <a:stretch/>
          </p:blipFill>
          <p:spPr>
            <a:xfrm>
              <a:off x="9630720" y="6356880"/>
              <a:ext cx="712440" cy="28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Picture 9"/>
            <p:cNvPicPr/>
            <p:nvPr/>
          </p:nvPicPr>
          <p:blipFill>
            <a:blip r:embed="rId16"/>
            <a:srcRect r="40464"/>
            <a:stretch/>
          </p:blipFill>
          <p:spPr>
            <a:xfrm>
              <a:off x="11487240" y="6369120"/>
              <a:ext cx="416880" cy="28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0"/>
            <p:cNvPicPr/>
            <p:nvPr/>
          </p:nvPicPr>
          <p:blipFill>
            <a:blip r:embed="rId17"/>
            <a:stretch/>
          </p:blipFill>
          <p:spPr>
            <a:xfrm>
              <a:off x="8648280" y="6366240"/>
              <a:ext cx="744840" cy="276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7" name="Picture 11"/>
            <p:cNvPicPr/>
            <p:nvPr/>
          </p:nvPicPr>
          <p:blipFill>
            <a:blip r:embed="rId18"/>
            <a:stretch/>
          </p:blipFill>
          <p:spPr>
            <a:xfrm>
              <a:off x="10544040" y="6346080"/>
              <a:ext cx="762840" cy="335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8" name="Rectangle 12"/>
          <p:cNvSpPr/>
          <p:nvPr/>
        </p:nvSpPr>
        <p:spPr>
          <a:xfrm>
            <a:off x="0" y="6370200"/>
            <a:ext cx="6903360" cy="29736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Rectangle 13"/>
          <p:cNvSpPr/>
          <p:nvPr/>
        </p:nvSpPr>
        <p:spPr>
          <a:xfrm>
            <a:off x="6904080" y="6370200"/>
            <a:ext cx="1617120" cy="297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Rectangle 14"/>
          <p:cNvSpPr/>
          <p:nvPr/>
        </p:nvSpPr>
        <p:spPr>
          <a:xfrm>
            <a:off x="553680" y="0"/>
            <a:ext cx="150120" cy="720720"/>
          </a:xfrm>
          <a:prstGeom prst="rect">
            <a:avLst/>
          </a:prstGeom>
          <a:solidFill>
            <a:srgbClr val="24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92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10AB47-A00C-4D34-93C4-2F6903161F3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16/j.latran.2025.1000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datchoh.toure01@ufhb.edu.c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>
            <a:extLst>
              <a:ext uri="{FF2B5EF4-FFF2-40B4-BE49-F238E27FC236}">
                <a16:creationId xmlns:a16="http://schemas.microsoft.com/office/drawing/2014/main" id="{FDAB4BC4-687A-45CF-A9AA-8AFF240B14B6}"/>
              </a:ext>
            </a:extLst>
          </p:cNvPr>
          <p:cNvSpPr/>
          <p:nvPr/>
        </p:nvSpPr>
        <p:spPr>
          <a:xfrm>
            <a:off x="1428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TextBox 3"/>
          <p:cNvSpPr txBox="1"/>
          <p:nvPr/>
        </p:nvSpPr>
        <p:spPr>
          <a:xfrm>
            <a:off x="746151" y="165217"/>
            <a:ext cx="10671122" cy="933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400" dirty="0">
                <a:solidFill>
                  <a:srgbClr val="03045E"/>
                </a:solidFill>
                <a:latin typeface="Univers"/>
                <a:ea typeface="Univers"/>
                <a:cs typeface="Univers"/>
                <a:sym typeface="Univers"/>
              </a:rPr>
              <a:t>Successful and sustainable solutions in urban mobility</a:t>
            </a:r>
          </a:p>
          <a:p>
            <a:pPr algn="ctr"/>
            <a:r>
              <a:rPr lang="en-US" sz="2400" dirty="0">
                <a:solidFill>
                  <a:srgbClr val="03045E"/>
                </a:solidFill>
                <a:latin typeface="Univers"/>
                <a:ea typeface="Univers"/>
                <a:cs typeface="Univers"/>
                <a:sym typeface="Univers"/>
              </a:rPr>
              <a:t>Latin American contexts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2E2CF-FB01-41AF-8042-C7D8627CEE4D}"/>
              </a:ext>
            </a:extLst>
          </p:cNvPr>
          <p:cNvSpPr txBox="1"/>
          <p:nvPr/>
        </p:nvSpPr>
        <p:spPr>
          <a:xfrm>
            <a:off x="532619" y="6265732"/>
            <a:ext cx="11431561" cy="479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dirty="0">
                <a:solidFill>
                  <a:srgbClr val="03045E"/>
                </a:solidFill>
                <a:latin typeface="Univers"/>
                <a:ea typeface="Univers"/>
                <a:cs typeface="Univers"/>
                <a:sym typeface="Univers"/>
              </a:rPr>
              <a:t>Webinar: Understanding Short-Lived Climate Forcers for Improved Air Quality and Climate Information</a:t>
            </a:r>
          </a:p>
        </p:txBody>
      </p:sp>
      <p:sp>
        <p:nvSpPr>
          <p:cNvPr id="5" name="AutoShape 2" descr="Universidad Nacional de Colombia - Sede Bogotá Logo PNG ...">
            <a:extLst>
              <a:ext uri="{FF2B5EF4-FFF2-40B4-BE49-F238E27FC236}">
                <a16:creationId xmlns:a16="http://schemas.microsoft.com/office/drawing/2014/main" id="{28F73095-0F90-4D9B-9274-D2A46B499E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5B655AA-F39F-4567-B62D-7CC16CA03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703443"/>
            <a:ext cx="1425616" cy="7044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3D270A2-727A-4F4D-BEE8-A390B5957D4A}"/>
              </a:ext>
            </a:extLst>
          </p:cNvPr>
          <p:cNvSpPr txBox="1"/>
          <p:nvPr/>
        </p:nvSpPr>
        <p:spPr>
          <a:xfrm>
            <a:off x="411584" y="5927033"/>
            <a:ext cx="8883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haris SIL"/>
              </a:rPr>
              <a:t>Source Addressing urban transport-related air pollution in Latin America: Insights and policy directions: </a:t>
            </a:r>
            <a:r>
              <a:rPr lang="es-CO" sz="12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4" tooltip="Persistent link using digital object identifier"/>
              </a:rPr>
              <a:t>https://doi.org/10.1016/j.latran.2025.100033</a:t>
            </a:r>
            <a:endParaRPr lang="es-CO" sz="1200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DBD9B00-B156-4083-AA83-986CB7A125E5}"/>
              </a:ext>
            </a:extLst>
          </p:cNvPr>
          <p:cNvSpPr txBox="1"/>
          <p:nvPr/>
        </p:nvSpPr>
        <p:spPr>
          <a:xfrm>
            <a:off x="571674" y="2340693"/>
            <a:ext cx="481726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45E"/>
                </a:solidFill>
                <a:latin typeface="Ancizar Sans Light" panose="020B0502040300000003" pitchFamily="34" charset="0"/>
                <a:ea typeface="Univers"/>
                <a:cs typeface="Univers"/>
                <a:sym typeface="Univers"/>
              </a:rPr>
              <a:t>Rapid Urbanization and Motorization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45E"/>
                </a:solidFill>
                <a:latin typeface="Ancizar Sans Light" panose="020B0502040300000003" pitchFamily="34" charset="0"/>
                <a:ea typeface="Univers"/>
                <a:cs typeface="Univers"/>
                <a:sym typeface="Univers"/>
              </a:rPr>
              <a:t>Inadequate infrastructure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45E"/>
                </a:solidFill>
                <a:latin typeface="Ancizar Sans Light" panose="020B0502040300000003" pitchFamily="34" charset="0"/>
                <a:ea typeface="Univers"/>
                <a:cs typeface="Univers"/>
                <a:sym typeface="Univers"/>
              </a:rPr>
              <a:t>Old Vehicle Fleets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45E"/>
                </a:solidFill>
                <a:latin typeface="Ancizar Sans Light" panose="020B0502040300000003" pitchFamily="34" charset="0"/>
                <a:ea typeface="Univers"/>
                <a:cs typeface="Univers"/>
                <a:sym typeface="Univers"/>
              </a:rPr>
              <a:t>Social inequalities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46F3EEC-F331-4ED7-86A0-6429405AEBB1}"/>
              </a:ext>
            </a:extLst>
          </p:cNvPr>
          <p:cNvSpPr txBox="1"/>
          <p:nvPr/>
        </p:nvSpPr>
        <p:spPr>
          <a:xfrm>
            <a:off x="1066800" y="4165615"/>
            <a:ext cx="2363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tx2"/>
                </a:solidFill>
                <a:effectLst/>
              </a:rPr>
              <a:t>PM</a:t>
            </a:r>
            <a:r>
              <a:rPr lang="es-CO" sz="1400" dirty="0">
                <a:solidFill>
                  <a:schemeClr val="tx2"/>
                </a:solidFill>
                <a:effectLst/>
              </a:rPr>
              <a:t>2.5</a:t>
            </a:r>
            <a:r>
              <a:rPr lang="es-CO" sz="1400" dirty="0">
                <a:solidFill>
                  <a:schemeClr val="tx2"/>
                </a:solidFill>
              </a:rPr>
              <a:t>​</a:t>
            </a:r>
            <a:r>
              <a:rPr lang="es-CO" dirty="0">
                <a:solidFill>
                  <a:schemeClr val="tx2"/>
                </a:solidFill>
              </a:rPr>
              <a:t>, </a:t>
            </a:r>
            <a:r>
              <a:rPr lang="es-CO" dirty="0">
                <a:solidFill>
                  <a:schemeClr val="tx2"/>
                </a:solidFill>
                <a:effectLst/>
              </a:rPr>
              <a:t>NO</a:t>
            </a:r>
            <a:r>
              <a:rPr lang="es-CO" sz="1400" dirty="0">
                <a:solidFill>
                  <a:schemeClr val="tx2"/>
                </a:solidFill>
                <a:effectLst/>
              </a:rPr>
              <a:t>2</a:t>
            </a:r>
            <a:r>
              <a:rPr lang="es-CO" dirty="0">
                <a:solidFill>
                  <a:schemeClr val="tx2"/>
                </a:solidFill>
              </a:rPr>
              <a:t>​, and 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3883DA-0DB5-45E9-86D3-216DA2ABDB90}"/>
              </a:ext>
            </a:extLst>
          </p:cNvPr>
          <p:cNvSpPr txBox="1"/>
          <p:nvPr/>
        </p:nvSpPr>
        <p:spPr>
          <a:xfrm>
            <a:off x="6794011" y="2331168"/>
            <a:ext cx="4781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Zero and Low-</a:t>
            </a:r>
            <a:r>
              <a:rPr lang="es-CO" dirty="0" err="1">
                <a:solidFill>
                  <a:srgbClr val="002060"/>
                </a:solidFill>
              </a:rPr>
              <a:t>Emission</a:t>
            </a:r>
            <a:r>
              <a:rPr lang="es-CO" dirty="0">
                <a:solidFill>
                  <a:srgbClr val="002060"/>
                </a:solidFill>
              </a:rPr>
              <a:t> Technologies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>
                <a:solidFill>
                  <a:srgbClr val="002060"/>
                </a:solidFill>
              </a:rPr>
              <a:t>Public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Transit</a:t>
            </a:r>
            <a:endParaRPr lang="es-CO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Active </a:t>
            </a:r>
            <a:r>
              <a:rPr lang="es-CO" dirty="0" err="1">
                <a:solidFill>
                  <a:srgbClr val="002060"/>
                </a:solidFill>
              </a:rPr>
              <a:t>Mobility</a:t>
            </a:r>
            <a:endParaRPr lang="es-CO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 err="1">
                <a:solidFill>
                  <a:srgbClr val="002060"/>
                </a:solidFill>
              </a:rPr>
              <a:t>Demand</a:t>
            </a:r>
            <a:r>
              <a:rPr lang="es-CO" dirty="0">
                <a:solidFill>
                  <a:srgbClr val="002060"/>
                </a:solidFill>
              </a:rPr>
              <a:t>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>
                <a:solidFill>
                  <a:srgbClr val="002060"/>
                </a:solidFill>
              </a:rPr>
              <a:t>Transit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Oriented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Development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198610-2B43-408B-B927-5DC190043599}"/>
              </a:ext>
            </a:extLst>
          </p:cNvPr>
          <p:cNvSpPr txBox="1"/>
          <p:nvPr/>
        </p:nvSpPr>
        <p:spPr>
          <a:xfrm>
            <a:off x="616070" y="4534947"/>
            <a:ext cx="1169737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 require multi-pronged approach that combines policy, technological innovation, and public engagement</a:t>
            </a:r>
            <a:endParaRPr lang="es-CO" dirty="0"/>
          </a:p>
          <a:p>
            <a:pPr algn="ctr"/>
            <a:r>
              <a:rPr lang="en-US" dirty="0"/>
              <a:t>But  also, </a:t>
            </a:r>
          </a:p>
          <a:p>
            <a:pPr algn="ctr"/>
            <a:r>
              <a:rPr lang="en-US" sz="2000" b="1" dirty="0"/>
              <a:t>How should social inequalities be a central factor in developing solutions for traffic-related air pollution, given that vulnerable communities often bear the greatest burden?</a:t>
            </a:r>
            <a:endParaRPr lang="es-CO" sz="2000" b="1" dirty="0"/>
          </a:p>
        </p:txBody>
      </p:sp>
      <p:sp>
        <p:nvSpPr>
          <p:cNvPr id="23" name="Google Shape;92;p1">
            <a:extLst>
              <a:ext uri="{FF2B5EF4-FFF2-40B4-BE49-F238E27FC236}">
                <a16:creationId xmlns:a16="http://schemas.microsoft.com/office/drawing/2014/main" id="{946671AC-51BD-463F-818E-E5885A042100}"/>
              </a:ext>
            </a:extLst>
          </p:cNvPr>
          <p:cNvSpPr txBox="1"/>
          <p:nvPr/>
        </p:nvSpPr>
        <p:spPr>
          <a:xfrm>
            <a:off x="571674" y="1504729"/>
            <a:ext cx="4152726" cy="51276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Context</a:t>
            </a:r>
            <a:endParaRPr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Google Shape;92;p1">
            <a:extLst>
              <a:ext uri="{FF2B5EF4-FFF2-40B4-BE49-F238E27FC236}">
                <a16:creationId xmlns:a16="http://schemas.microsoft.com/office/drawing/2014/main" id="{0CCFC48D-A095-4E00-8423-5B4574E9C8D8}"/>
              </a:ext>
            </a:extLst>
          </p:cNvPr>
          <p:cNvSpPr txBox="1"/>
          <p:nvPr/>
        </p:nvSpPr>
        <p:spPr>
          <a:xfrm>
            <a:off x="616070" y="3528607"/>
            <a:ext cx="4152726" cy="51276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Main concerns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Google Shape;92;p1">
            <a:extLst>
              <a:ext uri="{FF2B5EF4-FFF2-40B4-BE49-F238E27FC236}">
                <a16:creationId xmlns:a16="http://schemas.microsoft.com/office/drawing/2014/main" id="{1E4AF9C7-B8AC-4791-ACF9-2D29FF8300D1}"/>
              </a:ext>
            </a:extLst>
          </p:cNvPr>
          <p:cNvSpPr txBox="1"/>
          <p:nvPr/>
        </p:nvSpPr>
        <p:spPr>
          <a:xfrm>
            <a:off x="6803060" y="1565618"/>
            <a:ext cx="4152726" cy="51276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chemeClr val="bg1">
                    <a:lumMod val="95000"/>
                  </a:scheme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Prescribed solutions</a:t>
            </a:r>
            <a:endParaRPr lang="en-CA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38080" y="18792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245AA5"/>
                </a:solidFill>
                <a:latin typeface="Calibri"/>
              </a:rPr>
              <a:t>African Clean Air Program (ACAP) : toward reducing </a:t>
            </a:r>
            <a:r>
              <a:rPr lang="en-US" sz="3600" b="1" strike="noStrike" spc="-1">
                <a:solidFill>
                  <a:srgbClr val="245AA5"/>
                </a:solidFill>
                <a:latin typeface="Calibri"/>
                <a:ea typeface="Noto Sans CJK SC"/>
              </a:rPr>
              <a:t>Short-Lived Climate Forcers for an improved Air Quality and Climate in Africa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2948400" y="5486400"/>
            <a:ext cx="52578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 September 4</a:t>
            </a:r>
            <a:r>
              <a:rPr lang="en-US" sz="2000" b="0" i="1" strike="noStrike" spc="-1" baseline="3300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  2025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ACAP core team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334" name="Picture 6"/>
          <p:cNvPicPr/>
          <p:nvPr/>
        </p:nvPicPr>
        <p:blipFill>
          <a:blip r:embed="rId2"/>
          <a:stretch/>
        </p:blipFill>
        <p:spPr>
          <a:xfrm>
            <a:off x="3456000" y="1603080"/>
            <a:ext cx="4273920" cy="3810960"/>
          </a:xfrm>
          <a:prstGeom prst="rect">
            <a:avLst/>
          </a:prstGeom>
          <a:ln w="0">
            <a:noFill/>
          </a:ln>
        </p:spPr>
      </p:pic>
      <p:sp>
        <p:nvSpPr>
          <p:cNvPr id="335" name="TextBox 334"/>
          <p:cNvSpPr txBox="1"/>
          <p:nvPr/>
        </p:nvSpPr>
        <p:spPr>
          <a:xfrm>
            <a:off x="0" y="5257800"/>
            <a:ext cx="34290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sz="1600" b="1" strike="noStrike" spc="-1">
                <a:latin typeface="Arial"/>
              </a:rPr>
              <a:t>N’datchoh E. T</a:t>
            </a:r>
            <a:endParaRPr lang="en-U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1600" b="0" strike="noStrike" spc="-1">
                <a:latin typeface="Arial"/>
              </a:rPr>
              <a:t>University Felix Houphouet-Boigny Abidjan-Cocody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sz="1600" b="0" strike="noStrike" spc="-1">
                <a:latin typeface="Arial"/>
                <a:hlinkClick r:id="rId3"/>
              </a:rPr>
              <a:t>Ndatchoh.toure01@ufhb.edu.ci</a:t>
            </a:r>
            <a:r>
              <a:rPr lang="en-US" sz="1600" b="0" strike="noStrike" spc="-1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3"/>
          <p:cNvSpPr/>
          <p:nvPr/>
        </p:nvSpPr>
        <p:spPr>
          <a:xfrm>
            <a:off x="0" y="290880"/>
            <a:ext cx="304200" cy="47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337" name="Picture 336"/>
          <p:cNvPicPr/>
          <p:nvPr/>
        </p:nvPicPr>
        <p:blipFill>
          <a:blip r:embed="rId2"/>
          <a:stretch/>
        </p:blipFill>
        <p:spPr>
          <a:xfrm>
            <a:off x="-42840" y="29160"/>
            <a:ext cx="5024160" cy="2256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337"/>
          <p:cNvPicPr/>
          <p:nvPr/>
        </p:nvPicPr>
        <p:blipFill>
          <a:blip r:embed="rId3"/>
          <a:stretch/>
        </p:blipFill>
        <p:spPr>
          <a:xfrm>
            <a:off x="0" y="2971800"/>
            <a:ext cx="3886200" cy="230544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338"/>
          <p:cNvPicPr/>
          <p:nvPr/>
        </p:nvPicPr>
        <p:blipFill>
          <a:blip r:embed="rId4"/>
          <a:stretch/>
        </p:blipFill>
        <p:spPr>
          <a:xfrm>
            <a:off x="4108680" y="2057400"/>
            <a:ext cx="4120920" cy="29818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339"/>
          <p:cNvPicPr/>
          <p:nvPr/>
        </p:nvPicPr>
        <p:blipFill>
          <a:blip r:embed="rId5"/>
          <a:stretch/>
        </p:blipFill>
        <p:spPr>
          <a:xfrm>
            <a:off x="8458200" y="601200"/>
            <a:ext cx="3657600" cy="4428000"/>
          </a:xfrm>
          <a:prstGeom prst="rect">
            <a:avLst/>
          </a:prstGeom>
          <a:ln w="0">
            <a:noFill/>
          </a:ln>
        </p:spPr>
      </p:pic>
      <p:sp>
        <p:nvSpPr>
          <p:cNvPr id="341" name="Freeform: Shape 340"/>
          <p:cNvSpPr/>
          <p:nvPr/>
        </p:nvSpPr>
        <p:spPr>
          <a:xfrm rot="19991400">
            <a:off x="861480" y="2156040"/>
            <a:ext cx="217080" cy="91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41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1"/>
          <p:cNvSpPr/>
          <p:nvPr/>
        </p:nvSpPr>
        <p:spPr>
          <a:xfrm>
            <a:off x="0" y="290880"/>
            <a:ext cx="304200" cy="47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343" name="Picture 2"/>
          <p:cNvPicPr/>
          <p:nvPr/>
        </p:nvPicPr>
        <p:blipFill>
          <a:blip r:embed="rId2"/>
          <a:stretch/>
        </p:blipFill>
        <p:spPr>
          <a:xfrm>
            <a:off x="1245600" y="124200"/>
            <a:ext cx="8867520" cy="613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8277F243A164DBA12374B3989E4C2" ma:contentTypeVersion="17" ma:contentTypeDescription="Create a new document." ma:contentTypeScope="" ma:versionID="b36dc140ed7a023d96becef87527f3e7">
  <xsd:schema xmlns:xsd="http://www.w3.org/2001/XMLSchema" xmlns:xs="http://www.w3.org/2001/XMLSchema" xmlns:p="http://schemas.microsoft.com/office/2006/metadata/properties" xmlns:ns2="715fcdb6-58ff-4d84-993c-bb26a5b54815" xmlns:ns3="de71504d-285d-467f-8a7a-e0eddd71ae32" xmlns:ns4="ce5bba9f-ee04-4569-b3bf-b770a0f323d7" targetNamespace="http://schemas.microsoft.com/office/2006/metadata/properties" ma:root="true" ma:fieldsID="57a48a6c1b707c9f9a2bd23f54155132" ns2:_="" ns3:_="" ns4:_="">
    <xsd:import namespace="715fcdb6-58ff-4d84-993c-bb26a5b54815"/>
    <xsd:import namespace="de71504d-285d-467f-8a7a-e0eddd71ae32"/>
    <xsd:import namespace="ce5bba9f-ee04-4569-b3bf-b770a0f323d7"/>
    <xsd:element name="properties">
      <xsd:complexType>
        <xsd:sequence>
          <xsd:element name="documentManagement">
            <xsd:complexType>
              <xsd:all>
                <xsd:element ref="ns2:WMOWFApprovalStatu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ServiceOCR" minOccurs="0"/>
                <xsd:element ref="ns3:MediaServiceBillingMetadata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cdb6-58ff-4d84-993c-bb26a5b54815" elementFormDefault="qualified">
    <xsd:import namespace="http://schemas.microsoft.com/office/2006/documentManagement/types"/>
    <xsd:import namespace="http://schemas.microsoft.com/office/infopath/2007/PartnerControls"/>
    <xsd:element name="WMOWFApprovalStatus" ma:index="2" nillable="true" ma:displayName="Workflow Approval Status" ma:default="Not Submitted" ma:format="Dropdown" ma:hidden="true" ma:internalName="WMOWFApprovalStatus" ma:readOnly="false">
      <xsd:simpleType>
        <xsd:restriction base="dms:Choice">
          <xsd:enumeration value="Not Submitted"/>
          <xsd:enumeration value="Pending for Review"/>
          <xsd:enumeration value="Pending for Consolidation"/>
          <xsd:enumeration value="Pending for Approval"/>
          <xsd:enumeration value="Approved"/>
          <xsd:enumeration value="Rejected by Approver"/>
          <xsd:enumeration value="Cancelled by Requesto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1504d-285d-467f-8a7a-e0eddd71a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bba9f-ee04-4569-b3bf-b770a0f323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5c5cdd-cc21-4981-9e9f-69ed7ea93d5a}" ma:internalName="TaxCatchAll" ma:showField="CatchAllData" ma:web="ce5bba9f-ee04-4569-b3bf-b770a0f32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92a3b380-abf6-46f2-87bb-c2c114de1c9e" ContentTypeId="0x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1504d-285d-467f-8a7a-e0eddd71ae32">
      <Terms xmlns="http://schemas.microsoft.com/office/infopath/2007/PartnerControls"/>
    </lcf76f155ced4ddcb4097134ff3c332f>
    <WMOWFApprovalStatus xmlns="715fcdb6-58ff-4d84-993c-bb26a5b54815">Not Submitted</WMOWFApprovalStatus>
    <TaxCatchAll xmlns="ce5bba9f-ee04-4569-b3bf-b770a0f323d7" xsi:nil="true"/>
    <_dlc_DocId xmlns="ce5bba9f-ee04-4569-b3bf-b770a0f323d7">WMOXB-1278832398-6440542</_dlc_DocId>
    <_dlc_DocIdUrl xmlns="ce5bba9f-ee04-4569-b3bf-b770a0f323d7">
      <Url>https://wmoomm.sharepoint.com/sites/XB_Projects/_layouts/15/DocIdRedir.aspx?ID=WMOXB-1278832398-6440542</Url>
      <Description>WMOXB-1278832398-6440542</Description>
    </_dlc_DocIdUrl>
  </documentManagement>
</p:properties>
</file>

<file path=customXml/itemProps1.xml><?xml version="1.0" encoding="utf-8"?>
<ds:datastoreItem xmlns:ds="http://schemas.openxmlformats.org/officeDocument/2006/customXml" ds:itemID="{ADC91B4A-DE62-448A-BEF4-02434BD7460B}"/>
</file>

<file path=customXml/itemProps2.xml><?xml version="1.0" encoding="utf-8"?>
<ds:datastoreItem xmlns:ds="http://schemas.openxmlformats.org/officeDocument/2006/customXml" ds:itemID="{77C5EE27-6805-4A45-9216-8A4C20026446}"/>
</file>

<file path=customXml/itemProps3.xml><?xml version="1.0" encoding="utf-8"?>
<ds:datastoreItem xmlns:ds="http://schemas.openxmlformats.org/officeDocument/2006/customXml" ds:itemID="{7A37C74A-59DF-4E2A-AD6E-671C0B34E116}"/>
</file>

<file path=customXml/itemProps4.xml><?xml version="1.0" encoding="utf-8"?>
<ds:datastoreItem xmlns:ds="http://schemas.openxmlformats.org/officeDocument/2006/customXml" ds:itemID="{2F32EBAB-E6B4-4A92-8B0C-E8DEA2E4D926}"/>
</file>

<file path=customXml/itemProps5.xml><?xml version="1.0" encoding="utf-8"?>
<ds:datastoreItem xmlns:ds="http://schemas.openxmlformats.org/officeDocument/2006/customXml" ds:itemID="{135B7659-1FAA-4CA5-B7F8-2DB7C4AAAF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6916</TotalTime>
  <Words>177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Ancizar Sans Light</vt:lpstr>
      <vt:lpstr>Arial</vt:lpstr>
      <vt:lpstr>Calibri</vt:lpstr>
      <vt:lpstr>Charis SIL</vt:lpstr>
      <vt:lpstr>ElsevierSans</vt:lpstr>
      <vt:lpstr>League Spartan</vt:lpstr>
      <vt:lpstr>Symbol</vt:lpstr>
      <vt:lpstr>Times New Roman</vt:lpstr>
      <vt:lpstr>Univers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African Clean Air Program (ACAP) : toward reducing Short-Lived Climate Forcers for an improved Air Quality and Climate in Africa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Jenniffer Pedraza</cp:lastModifiedBy>
  <cp:revision>128</cp:revision>
  <dcterms:created xsi:type="dcterms:W3CDTF">2022-08-24T17:06:29Z</dcterms:created>
  <dcterms:modified xsi:type="dcterms:W3CDTF">2025-09-04T12:27:08Z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  <property fmtid="{D5CDD505-2E9C-101B-9397-08002B2CF9AE}" pid="5" name="ContentTypeId">
    <vt:lpwstr>0x0101009BA8277F243A164DBA12374B3989E4C2</vt:lpwstr>
  </property>
  <property fmtid="{D5CDD505-2E9C-101B-9397-08002B2CF9AE}" pid="6" name="_dlc_DocIdItemGuid">
    <vt:lpwstr>c09b7bb8-b790-4a7b-aa48-f1c2d6d1a888</vt:lpwstr>
  </property>
</Properties>
</file>