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0"/>
  </p:notesMasterIdLst>
  <p:sldIdLst>
    <p:sldId id="978" r:id="rId7"/>
    <p:sldId id="1002" r:id="rId8"/>
    <p:sldId id="1009" r:id="rId9"/>
    <p:sldId id="1016" r:id="rId10"/>
    <p:sldId id="1021" r:id="rId11"/>
    <p:sldId id="1019" r:id="rId12"/>
    <p:sldId id="1020" r:id="rId13"/>
    <p:sldId id="959" r:id="rId14"/>
    <p:sldId id="980" r:id="rId15"/>
    <p:sldId id="973" r:id="rId16"/>
    <p:sldId id="984" r:id="rId17"/>
    <p:sldId id="1023" r:id="rId18"/>
    <p:sldId id="968" r:id="rId19"/>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3681" autoAdjust="0"/>
  </p:normalViewPr>
  <p:slideViewPr>
    <p:cSldViewPr snapToGrid="0">
      <p:cViewPr varScale="1">
        <p:scale>
          <a:sx n="61" d="100"/>
          <a:sy n="61" d="100"/>
        </p:scale>
        <p:origin x="836" y="60"/>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Segnaposto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B3F460EE-294D-4875-A8C7-CE4DDF872687}" type="datetimeFigureOut">
              <a:rPr lang="en-GB" smtClean="0"/>
              <a:t>09/09/2025</a:t>
            </a:fld>
            <a:endParaRPr lang="en-GB"/>
          </a:p>
        </p:txBody>
      </p:sp>
      <p:sp>
        <p:nvSpPr>
          <p:cNvPr id="4" name="Segnaposto immagin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egnaposto numero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F94D5DA5-4845-4404-BFC9-23B6250AE20E}" type="slidenum">
              <a:rPr lang="en-GB" smtClean="0"/>
              <a:t>‹#›</a:t>
            </a:fld>
            <a:endParaRPr lang="en-GB"/>
          </a:p>
        </p:txBody>
      </p:sp>
    </p:spTree>
    <p:extLst>
      <p:ext uri="{BB962C8B-B14F-4D97-AF65-F5344CB8AC3E}">
        <p14:creationId xmlns:p14="http://schemas.microsoft.com/office/powerpoint/2010/main" val="225853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59166-770A-22D8-4CF8-13BFF0B9A7E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DEEDE5C-C6A3-0DA9-7B68-800A5898D50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60232A9-D8DE-DBBA-0CD5-2CD16BB983D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9BC9D8B-B802-B8F2-4C5B-9994DB04EB54}"/>
              </a:ext>
            </a:extLst>
          </p:cNvPr>
          <p:cNvSpPr>
            <a:spLocks noGrp="1"/>
          </p:cNvSpPr>
          <p:nvPr>
            <p:ph type="sldNum" sz="quarter" idx="5"/>
          </p:nvPr>
        </p:nvSpPr>
        <p:spPr/>
        <p:txBody>
          <a:bodyPr/>
          <a:lstStyle/>
          <a:p>
            <a:fld id="{F94D5DA5-4845-4404-BFC9-23B6250AE20E}" type="slidenum">
              <a:rPr lang="en-GB" smtClean="0"/>
              <a:t>2</a:t>
            </a:fld>
            <a:endParaRPr lang="en-GB"/>
          </a:p>
        </p:txBody>
      </p:sp>
    </p:spTree>
    <p:extLst>
      <p:ext uri="{BB962C8B-B14F-4D97-AF65-F5344CB8AC3E}">
        <p14:creationId xmlns:p14="http://schemas.microsoft.com/office/powerpoint/2010/main" val="7116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D5555-B69F-DBA1-B551-D49878DA8EC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CB47025-4EEB-9341-FE0D-5A40A8D3790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B9E79FE-B8FF-D96D-6F70-0D1187FB64D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F970A53A-0753-4999-C153-9B36ECFD4D9D}"/>
              </a:ext>
            </a:extLst>
          </p:cNvPr>
          <p:cNvSpPr>
            <a:spLocks noGrp="1"/>
          </p:cNvSpPr>
          <p:nvPr>
            <p:ph type="sldNum" sz="quarter" idx="5"/>
          </p:nvPr>
        </p:nvSpPr>
        <p:spPr/>
        <p:txBody>
          <a:bodyPr/>
          <a:lstStyle/>
          <a:p>
            <a:fld id="{F94D5DA5-4845-4404-BFC9-23B6250AE20E}" type="slidenum">
              <a:rPr lang="en-GB" smtClean="0"/>
              <a:t>3</a:t>
            </a:fld>
            <a:endParaRPr lang="en-GB"/>
          </a:p>
        </p:txBody>
      </p:sp>
    </p:spTree>
    <p:extLst>
      <p:ext uri="{BB962C8B-B14F-4D97-AF65-F5344CB8AC3E}">
        <p14:creationId xmlns:p14="http://schemas.microsoft.com/office/powerpoint/2010/main" val="221366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40317-D001-84E8-86A4-0A3EA5CDAAC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6EF4D6D-30F1-C5E0-8FE3-44985DF7E4E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01FFAC5-6792-EA35-A2A6-D71AEE8F6A1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1C50FEF-AF5B-6C3C-0840-769F8C7DB49B}"/>
              </a:ext>
            </a:extLst>
          </p:cNvPr>
          <p:cNvSpPr>
            <a:spLocks noGrp="1"/>
          </p:cNvSpPr>
          <p:nvPr>
            <p:ph type="sldNum" sz="quarter" idx="5"/>
          </p:nvPr>
        </p:nvSpPr>
        <p:spPr/>
        <p:txBody>
          <a:bodyPr/>
          <a:lstStyle/>
          <a:p>
            <a:fld id="{F94D5DA5-4845-4404-BFC9-23B6250AE20E}" type="slidenum">
              <a:rPr lang="en-GB" smtClean="0"/>
              <a:t>5</a:t>
            </a:fld>
            <a:endParaRPr lang="en-GB"/>
          </a:p>
        </p:txBody>
      </p:sp>
    </p:spTree>
    <p:extLst>
      <p:ext uri="{BB962C8B-B14F-4D97-AF65-F5344CB8AC3E}">
        <p14:creationId xmlns:p14="http://schemas.microsoft.com/office/powerpoint/2010/main" val="396180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E8175-6473-2149-33CD-AA080F041BA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0746AC2-8D2E-4C5E-D06F-72F12BFCBBB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6F10361-84DE-5B9F-D327-E71522BC09F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7878BFBA-6616-F859-08DA-58F2608715CF}"/>
              </a:ext>
            </a:extLst>
          </p:cNvPr>
          <p:cNvSpPr>
            <a:spLocks noGrp="1"/>
          </p:cNvSpPr>
          <p:nvPr>
            <p:ph type="sldNum" sz="quarter" idx="5"/>
          </p:nvPr>
        </p:nvSpPr>
        <p:spPr/>
        <p:txBody>
          <a:bodyPr/>
          <a:lstStyle/>
          <a:p>
            <a:fld id="{F94D5DA5-4845-4404-BFC9-23B6250AE20E}" type="slidenum">
              <a:rPr lang="en-GB" smtClean="0"/>
              <a:t>6</a:t>
            </a:fld>
            <a:endParaRPr lang="en-GB"/>
          </a:p>
        </p:txBody>
      </p:sp>
    </p:spTree>
    <p:extLst>
      <p:ext uri="{BB962C8B-B14F-4D97-AF65-F5344CB8AC3E}">
        <p14:creationId xmlns:p14="http://schemas.microsoft.com/office/powerpoint/2010/main" val="49140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56C06-DCE1-1F25-99AF-827CBD092C3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174419C-C315-1934-B992-AFA3A969596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852E9CC-B697-92BA-7077-8009C85BE31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07461B67-CE4C-2171-7877-717FDA839CB5}"/>
              </a:ext>
            </a:extLst>
          </p:cNvPr>
          <p:cNvSpPr>
            <a:spLocks noGrp="1"/>
          </p:cNvSpPr>
          <p:nvPr>
            <p:ph type="sldNum" sz="quarter" idx="5"/>
          </p:nvPr>
        </p:nvSpPr>
        <p:spPr/>
        <p:txBody>
          <a:bodyPr/>
          <a:lstStyle/>
          <a:p>
            <a:fld id="{F94D5DA5-4845-4404-BFC9-23B6250AE20E}" type="slidenum">
              <a:rPr lang="en-GB" smtClean="0"/>
              <a:t>7</a:t>
            </a:fld>
            <a:endParaRPr lang="en-GB"/>
          </a:p>
        </p:txBody>
      </p:sp>
    </p:spTree>
    <p:extLst>
      <p:ext uri="{BB962C8B-B14F-4D97-AF65-F5344CB8AC3E}">
        <p14:creationId xmlns:p14="http://schemas.microsoft.com/office/powerpoint/2010/main" val="2404524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5638E-3D65-88F8-8A68-9429B8F1E5A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B59CFE3-6BE5-8803-0B3B-51C6F5579FB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73EB1B5-5EA6-C8A7-49F7-AA25CA66E71F}"/>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9D49FC4F-5F90-DF93-5FE3-2D45D1486D09}"/>
              </a:ext>
            </a:extLst>
          </p:cNvPr>
          <p:cNvSpPr>
            <a:spLocks noGrp="1"/>
          </p:cNvSpPr>
          <p:nvPr>
            <p:ph type="sldNum" sz="quarter" idx="5"/>
          </p:nvPr>
        </p:nvSpPr>
        <p:spPr/>
        <p:txBody>
          <a:bodyPr/>
          <a:lstStyle/>
          <a:p>
            <a:fld id="{F94D5DA5-4845-4404-BFC9-23B6250AE20E}" type="slidenum">
              <a:rPr lang="en-GB" smtClean="0"/>
              <a:t>12</a:t>
            </a:fld>
            <a:endParaRPr lang="en-GB"/>
          </a:p>
        </p:txBody>
      </p:sp>
    </p:spTree>
    <p:extLst>
      <p:ext uri="{BB962C8B-B14F-4D97-AF65-F5344CB8AC3E}">
        <p14:creationId xmlns:p14="http://schemas.microsoft.com/office/powerpoint/2010/main" val="388923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74B4A-6E87-2658-380A-91546B56C51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32955272-326B-9AA0-E2C4-190C1360C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42F96450-3871-C5C9-9791-F0FDB754F892}"/>
              </a:ext>
            </a:extLst>
          </p:cNvPr>
          <p:cNvSpPr>
            <a:spLocks noGrp="1"/>
          </p:cNvSpPr>
          <p:nvPr>
            <p:ph type="dt" sz="half" idx="10"/>
          </p:nvPr>
        </p:nvSpPr>
        <p:spPr/>
        <p:txBody>
          <a:bodyPr/>
          <a:lstStyle/>
          <a:p>
            <a:fld id="{8B49ED85-94F3-4CEF-86E5-318BF05017C9}" type="datetimeFigureOut">
              <a:rPr lang="en-GB" smtClean="0"/>
              <a:t>09/09/2025</a:t>
            </a:fld>
            <a:endParaRPr lang="en-GB"/>
          </a:p>
        </p:txBody>
      </p:sp>
      <p:sp>
        <p:nvSpPr>
          <p:cNvPr id="5" name="Segnaposto piè di pagina 4">
            <a:extLst>
              <a:ext uri="{FF2B5EF4-FFF2-40B4-BE49-F238E27FC236}">
                <a16:creationId xmlns:a16="http://schemas.microsoft.com/office/drawing/2014/main" id="{EB785717-E5F1-35F4-20DC-B3493FB1C040}"/>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04164FEB-14F4-57B0-5B9F-49D6E0FDE56A}"/>
              </a:ext>
            </a:extLst>
          </p:cNvPr>
          <p:cNvSpPr>
            <a:spLocks noGrp="1"/>
          </p:cNvSpPr>
          <p:nvPr>
            <p:ph type="sldNum" sz="quarter" idx="12"/>
          </p:nvPr>
        </p:nvSpPr>
        <p:spPr/>
        <p:txBody>
          <a:bodyPr/>
          <a:lstStyle/>
          <a:p>
            <a:fld id="{C1893714-CE33-414F-AE1C-09754E505867}" type="slidenum">
              <a:rPr lang="en-GB" smtClean="0"/>
              <a:t>‹#›</a:t>
            </a:fld>
            <a:endParaRPr lang="en-GB"/>
          </a:p>
        </p:txBody>
      </p:sp>
    </p:spTree>
    <p:extLst>
      <p:ext uri="{BB962C8B-B14F-4D97-AF65-F5344CB8AC3E}">
        <p14:creationId xmlns:p14="http://schemas.microsoft.com/office/powerpoint/2010/main" val="180232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B2FB41-98F2-1E11-3F77-0EC8FA3682B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EE3BF65B-44B2-62BD-B61D-767738309FD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357FF02C-A640-F703-9980-364EDC95534D}"/>
              </a:ext>
            </a:extLst>
          </p:cNvPr>
          <p:cNvSpPr>
            <a:spLocks noGrp="1"/>
          </p:cNvSpPr>
          <p:nvPr>
            <p:ph type="dt" sz="half" idx="10"/>
          </p:nvPr>
        </p:nvSpPr>
        <p:spPr/>
        <p:txBody>
          <a:bodyPr/>
          <a:lstStyle/>
          <a:p>
            <a:fld id="{8B49ED85-94F3-4CEF-86E5-318BF05017C9}" type="datetimeFigureOut">
              <a:rPr lang="en-GB" smtClean="0"/>
              <a:t>09/09/2025</a:t>
            </a:fld>
            <a:endParaRPr lang="en-GB"/>
          </a:p>
        </p:txBody>
      </p:sp>
      <p:sp>
        <p:nvSpPr>
          <p:cNvPr id="5" name="Segnaposto piè di pagina 4">
            <a:extLst>
              <a:ext uri="{FF2B5EF4-FFF2-40B4-BE49-F238E27FC236}">
                <a16:creationId xmlns:a16="http://schemas.microsoft.com/office/drawing/2014/main" id="{67215B1F-EAA0-4B80-393C-44BE01E1802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C289CD33-8808-532E-767D-9214689036D5}"/>
              </a:ext>
            </a:extLst>
          </p:cNvPr>
          <p:cNvSpPr>
            <a:spLocks noGrp="1"/>
          </p:cNvSpPr>
          <p:nvPr>
            <p:ph type="sldNum" sz="quarter" idx="12"/>
          </p:nvPr>
        </p:nvSpPr>
        <p:spPr/>
        <p:txBody>
          <a:bodyPr/>
          <a:lstStyle/>
          <a:p>
            <a:fld id="{C1893714-CE33-414F-AE1C-09754E505867}" type="slidenum">
              <a:rPr lang="en-GB" smtClean="0"/>
              <a:t>‹#›</a:t>
            </a:fld>
            <a:endParaRPr lang="en-GB"/>
          </a:p>
        </p:txBody>
      </p:sp>
    </p:spTree>
    <p:extLst>
      <p:ext uri="{BB962C8B-B14F-4D97-AF65-F5344CB8AC3E}">
        <p14:creationId xmlns:p14="http://schemas.microsoft.com/office/powerpoint/2010/main" val="75968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957B740-446C-D3A8-8C37-C38046A2EB7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CEF4AD7F-6FD4-2F22-5E7E-FFD470F171C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F8C831E9-E9E2-CF09-7DC3-567C88FA908C}"/>
              </a:ext>
            </a:extLst>
          </p:cNvPr>
          <p:cNvSpPr>
            <a:spLocks noGrp="1"/>
          </p:cNvSpPr>
          <p:nvPr>
            <p:ph type="dt" sz="half" idx="10"/>
          </p:nvPr>
        </p:nvSpPr>
        <p:spPr/>
        <p:txBody>
          <a:bodyPr/>
          <a:lstStyle/>
          <a:p>
            <a:fld id="{8B49ED85-94F3-4CEF-86E5-318BF05017C9}" type="datetimeFigureOut">
              <a:rPr lang="en-GB" smtClean="0"/>
              <a:t>09/09/2025</a:t>
            </a:fld>
            <a:endParaRPr lang="en-GB"/>
          </a:p>
        </p:txBody>
      </p:sp>
      <p:sp>
        <p:nvSpPr>
          <p:cNvPr id="5" name="Segnaposto piè di pagina 4">
            <a:extLst>
              <a:ext uri="{FF2B5EF4-FFF2-40B4-BE49-F238E27FC236}">
                <a16:creationId xmlns:a16="http://schemas.microsoft.com/office/drawing/2014/main" id="{0564790E-BF41-FD5A-D138-31BF61293614}"/>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FCCE8797-F16F-49B7-6CE5-B3CF0D8FB37C}"/>
              </a:ext>
            </a:extLst>
          </p:cNvPr>
          <p:cNvSpPr>
            <a:spLocks noGrp="1"/>
          </p:cNvSpPr>
          <p:nvPr>
            <p:ph type="sldNum" sz="quarter" idx="12"/>
          </p:nvPr>
        </p:nvSpPr>
        <p:spPr/>
        <p:txBody>
          <a:bodyPr/>
          <a:lstStyle/>
          <a:p>
            <a:fld id="{C1893714-CE33-414F-AE1C-09754E505867}" type="slidenum">
              <a:rPr lang="en-GB" smtClean="0"/>
              <a:t>‹#›</a:t>
            </a:fld>
            <a:endParaRPr lang="en-GB"/>
          </a:p>
        </p:txBody>
      </p:sp>
    </p:spTree>
    <p:extLst>
      <p:ext uri="{BB962C8B-B14F-4D97-AF65-F5344CB8AC3E}">
        <p14:creationId xmlns:p14="http://schemas.microsoft.com/office/powerpoint/2010/main" val="951403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Line 8"/>
          <p:cNvSpPr>
            <a:spLocks noChangeShapeType="1"/>
          </p:cNvSpPr>
          <p:nvPr userDrawn="1"/>
        </p:nvSpPr>
        <p:spPr bwMode="auto">
          <a:xfrm flipV="1">
            <a:off x="431801" y="765175"/>
            <a:ext cx="11205633" cy="0"/>
          </a:xfrm>
          <a:prstGeom prst="line">
            <a:avLst/>
          </a:prstGeom>
          <a:noFill/>
          <a:ln w="254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0488" tIns="44450" rIns="90488" bIns="44450">
            <a:spAutoFit/>
          </a:bodyPr>
          <a:lstStyle/>
          <a:p>
            <a:endParaRPr lang="it-IT"/>
          </a:p>
        </p:txBody>
      </p:sp>
      <p:sp>
        <p:nvSpPr>
          <p:cNvPr id="7170" name="Rectangle 2"/>
          <p:cNvSpPr>
            <a:spLocks noGrp="1" noChangeArrowheads="1"/>
          </p:cNvSpPr>
          <p:nvPr>
            <p:ph type="ctrTitle"/>
          </p:nvPr>
        </p:nvSpPr>
        <p:spPr>
          <a:xfrm>
            <a:off x="470415" y="188641"/>
            <a:ext cx="9562023" cy="432048"/>
          </a:xfrm>
        </p:spPr>
        <p:txBody>
          <a:bodyPr/>
          <a:lstStyle>
            <a:lvl1pPr algn="l">
              <a:defRPr sz="2400" b="1" i="1">
                <a:solidFill>
                  <a:srgbClr val="333399"/>
                </a:solidFill>
                <a:effectLst/>
                <a:latin typeface="+mn-lt"/>
              </a:defRPr>
            </a:lvl1pPr>
          </a:lstStyle>
          <a:p>
            <a:pPr lvl="0"/>
            <a:r>
              <a:rPr lang="it-IT" noProof="0" dirty="0"/>
              <a:t>Fare clic per modificare lo stile del titolo</a:t>
            </a:r>
          </a:p>
        </p:txBody>
      </p:sp>
      <p:pic>
        <p:nvPicPr>
          <p:cNvPr id="5" name="Immagine 4">
            <a:extLst>
              <a:ext uri="{FF2B5EF4-FFF2-40B4-BE49-F238E27FC236}">
                <a16:creationId xmlns:a16="http://schemas.microsoft.com/office/drawing/2014/main" id="{AB9B4C94-E976-42E0-9057-FEDE3F2C0C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72464" y="178771"/>
            <a:ext cx="1413111" cy="458509"/>
          </a:xfrm>
          <a:prstGeom prst="rect">
            <a:avLst/>
          </a:prstGeom>
        </p:spPr>
      </p:pic>
      <p:pic>
        <p:nvPicPr>
          <p:cNvPr id="3074" name="Picture 2">
            <a:extLst>
              <a:ext uri="{FF2B5EF4-FFF2-40B4-BE49-F238E27FC236}">
                <a16:creationId xmlns:a16="http://schemas.microsoft.com/office/drawing/2014/main" id="{C9B0B7A0-1497-A772-9004-250422A5B76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13312" y="6304917"/>
            <a:ext cx="1275908" cy="41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7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tito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E93D6BA-8340-B43D-A9C3-1BA2EF83BB5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35737" y="6317658"/>
            <a:ext cx="1413111" cy="464560"/>
          </a:xfrm>
          <a:prstGeom prst="rect">
            <a:avLst/>
          </a:prstGeom>
        </p:spPr>
      </p:pic>
      <p:pic>
        <p:nvPicPr>
          <p:cNvPr id="9" name="Immagine 8">
            <a:extLst>
              <a:ext uri="{FF2B5EF4-FFF2-40B4-BE49-F238E27FC236}">
                <a16:creationId xmlns:a16="http://schemas.microsoft.com/office/drawing/2014/main" id="{74ECD8E5-8B49-FB54-54FB-C1E7EFD8B4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152" y="141884"/>
            <a:ext cx="1214444" cy="808839"/>
          </a:xfrm>
          <a:prstGeom prst="rect">
            <a:avLst/>
          </a:prstGeom>
        </p:spPr>
      </p:pic>
      <p:sp>
        <p:nvSpPr>
          <p:cNvPr id="13" name="CasellaDiTesto 12">
            <a:extLst>
              <a:ext uri="{FF2B5EF4-FFF2-40B4-BE49-F238E27FC236}">
                <a16:creationId xmlns:a16="http://schemas.microsoft.com/office/drawing/2014/main" id="{CAF8B8F7-6B7E-3276-85E0-1B01F10F6DF2}"/>
              </a:ext>
            </a:extLst>
          </p:cNvPr>
          <p:cNvSpPr txBox="1"/>
          <p:nvPr userDrawn="1"/>
        </p:nvSpPr>
        <p:spPr>
          <a:xfrm>
            <a:off x="1357596" y="212904"/>
            <a:ext cx="978031" cy="666798"/>
          </a:xfrm>
          <a:prstGeom prst="rect">
            <a:avLst/>
          </a:prstGeom>
          <a:noFill/>
        </p:spPr>
        <p:txBody>
          <a:bodyPr wrap="square">
            <a:spAutoFit/>
          </a:bodyPr>
          <a:lstStyle/>
          <a:p>
            <a:r>
              <a:rPr lang="it-IT" b="1" dirty="0"/>
              <a:t>Horizon Europe</a:t>
            </a:r>
            <a:endParaRPr lang="it-IT" dirty="0"/>
          </a:p>
        </p:txBody>
      </p:sp>
      <p:pic>
        <p:nvPicPr>
          <p:cNvPr id="3" name="Picture 2" descr="A picture containing text&#10;&#10;Description automatically generated">
            <a:extLst>
              <a:ext uri="{FF2B5EF4-FFF2-40B4-BE49-F238E27FC236}">
                <a16:creationId xmlns:a16="http://schemas.microsoft.com/office/drawing/2014/main" id="{6FD50C9D-481C-BE44-CB5F-DD5E415CCC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7894" y="140971"/>
            <a:ext cx="2349830" cy="761470"/>
          </a:xfrm>
          <a:prstGeom prst="rect">
            <a:avLst/>
          </a:prstGeom>
        </p:spPr>
      </p:pic>
      <p:pic>
        <p:nvPicPr>
          <p:cNvPr id="8" name="Immagine 7" descr="Immagine che contiene Carattere, testo, Elementi grafici, logo&#10;&#10;Il contenuto generato dall'IA potrebbe non essere corretto.">
            <a:extLst>
              <a:ext uri="{FF2B5EF4-FFF2-40B4-BE49-F238E27FC236}">
                <a16:creationId xmlns:a16="http://schemas.microsoft.com/office/drawing/2014/main" id="{48F2AB88-3C6A-3234-6A4A-5FD8514D26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3152" y="5961474"/>
            <a:ext cx="2782183" cy="820744"/>
          </a:xfrm>
          <a:prstGeom prst="rect">
            <a:avLst/>
          </a:prstGeom>
        </p:spPr>
      </p:pic>
    </p:spTree>
    <p:extLst>
      <p:ext uri="{BB962C8B-B14F-4D97-AF65-F5344CB8AC3E}">
        <p14:creationId xmlns:p14="http://schemas.microsoft.com/office/powerpoint/2010/main" val="166436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813567-36E1-A464-7B9B-75F90A4F4B5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3D40CB2B-C42F-0E15-FAE6-1B5F0C5B7F3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9F1DD134-226A-37E1-8793-DEA2B9D0EAB6}"/>
              </a:ext>
            </a:extLst>
          </p:cNvPr>
          <p:cNvSpPr>
            <a:spLocks noGrp="1"/>
          </p:cNvSpPr>
          <p:nvPr>
            <p:ph type="dt" sz="half" idx="10"/>
          </p:nvPr>
        </p:nvSpPr>
        <p:spPr/>
        <p:txBody>
          <a:bodyPr/>
          <a:lstStyle/>
          <a:p>
            <a:fld id="{8B49ED85-94F3-4CEF-86E5-318BF05017C9}" type="datetimeFigureOut">
              <a:rPr lang="en-GB" smtClean="0"/>
              <a:t>09/09/2025</a:t>
            </a:fld>
            <a:endParaRPr lang="en-GB"/>
          </a:p>
        </p:txBody>
      </p:sp>
      <p:sp>
        <p:nvSpPr>
          <p:cNvPr id="5" name="Segnaposto piè di pagina 4">
            <a:extLst>
              <a:ext uri="{FF2B5EF4-FFF2-40B4-BE49-F238E27FC236}">
                <a16:creationId xmlns:a16="http://schemas.microsoft.com/office/drawing/2014/main" id="{26850299-BBD3-39AC-1E49-B856717CADA1}"/>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12F864B0-8A03-66AD-F203-2841DCA0702E}"/>
              </a:ext>
            </a:extLst>
          </p:cNvPr>
          <p:cNvSpPr>
            <a:spLocks noGrp="1"/>
          </p:cNvSpPr>
          <p:nvPr>
            <p:ph type="sldNum" sz="quarter" idx="12"/>
          </p:nvPr>
        </p:nvSpPr>
        <p:spPr/>
        <p:txBody>
          <a:bodyPr/>
          <a:lstStyle/>
          <a:p>
            <a:fld id="{C1893714-CE33-414F-AE1C-09754E505867}" type="slidenum">
              <a:rPr lang="en-GB" smtClean="0"/>
              <a:t>‹#›</a:t>
            </a:fld>
            <a:endParaRPr lang="en-GB"/>
          </a:p>
        </p:txBody>
      </p:sp>
    </p:spTree>
    <p:extLst>
      <p:ext uri="{BB962C8B-B14F-4D97-AF65-F5344CB8AC3E}">
        <p14:creationId xmlns:p14="http://schemas.microsoft.com/office/powerpoint/2010/main" val="347157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A853D5-5DC1-0B0A-A9D9-365EBB1528D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9CEF6549-362A-C7A3-DC24-F26151C1C3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9AED92A-0440-0FE4-BC88-F538756ABF61}"/>
              </a:ext>
            </a:extLst>
          </p:cNvPr>
          <p:cNvSpPr>
            <a:spLocks noGrp="1"/>
          </p:cNvSpPr>
          <p:nvPr>
            <p:ph type="dt" sz="half" idx="10"/>
          </p:nvPr>
        </p:nvSpPr>
        <p:spPr/>
        <p:txBody>
          <a:bodyPr/>
          <a:lstStyle/>
          <a:p>
            <a:fld id="{8B49ED85-94F3-4CEF-86E5-318BF05017C9}" type="datetimeFigureOut">
              <a:rPr lang="en-GB" smtClean="0"/>
              <a:t>09/09/2025</a:t>
            </a:fld>
            <a:endParaRPr lang="en-GB"/>
          </a:p>
        </p:txBody>
      </p:sp>
      <p:sp>
        <p:nvSpPr>
          <p:cNvPr id="5" name="Segnaposto piè di pagina 4">
            <a:extLst>
              <a:ext uri="{FF2B5EF4-FFF2-40B4-BE49-F238E27FC236}">
                <a16:creationId xmlns:a16="http://schemas.microsoft.com/office/drawing/2014/main" id="{A49354BB-76CB-AA99-0AE0-CC74E991C03F}"/>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915D6ACA-9A6F-FB72-9965-DFDFA17DE12E}"/>
              </a:ext>
            </a:extLst>
          </p:cNvPr>
          <p:cNvSpPr>
            <a:spLocks noGrp="1"/>
          </p:cNvSpPr>
          <p:nvPr>
            <p:ph type="sldNum" sz="quarter" idx="12"/>
          </p:nvPr>
        </p:nvSpPr>
        <p:spPr/>
        <p:txBody>
          <a:bodyPr/>
          <a:lstStyle/>
          <a:p>
            <a:fld id="{C1893714-CE33-414F-AE1C-09754E505867}" type="slidenum">
              <a:rPr lang="en-GB" smtClean="0"/>
              <a:t>‹#›</a:t>
            </a:fld>
            <a:endParaRPr lang="en-GB"/>
          </a:p>
        </p:txBody>
      </p:sp>
    </p:spTree>
    <p:extLst>
      <p:ext uri="{BB962C8B-B14F-4D97-AF65-F5344CB8AC3E}">
        <p14:creationId xmlns:p14="http://schemas.microsoft.com/office/powerpoint/2010/main" val="147941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15D2C3-7E5F-9D9E-AD8F-27619452E768}"/>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FA4F31BE-A259-E16A-0881-1DB9F8124A1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6D72CFCF-8DE5-59FD-9F31-C0EC9487B94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0A16949F-BFF2-4197-65F5-7D5E44F7270D}"/>
              </a:ext>
            </a:extLst>
          </p:cNvPr>
          <p:cNvSpPr>
            <a:spLocks noGrp="1"/>
          </p:cNvSpPr>
          <p:nvPr>
            <p:ph type="dt" sz="half" idx="10"/>
          </p:nvPr>
        </p:nvSpPr>
        <p:spPr/>
        <p:txBody>
          <a:bodyPr/>
          <a:lstStyle/>
          <a:p>
            <a:fld id="{8B49ED85-94F3-4CEF-86E5-318BF05017C9}" type="datetimeFigureOut">
              <a:rPr lang="en-GB" smtClean="0"/>
              <a:t>09/09/2025</a:t>
            </a:fld>
            <a:endParaRPr lang="en-GB"/>
          </a:p>
        </p:txBody>
      </p:sp>
      <p:sp>
        <p:nvSpPr>
          <p:cNvPr id="6" name="Segnaposto piè di pagina 5">
            <a:extLst>
              <a:ext uri="{FF2B5EF4-FFF2-40B4-BE49-F238E27FC236}">
                <a16:creationId xmlns:a16="http://schemas.microsoft.com/office/drawing/2014/main" id="{E973C5F3-DF60-566C-3C18-EC2541D847EA}"/>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AAF6F2A2-ED0A-74AE-9E4E-FDC2792FE4EB}"/>
              </a:ext>
            </a:extLst>
          </p:cNvPr>
          <p:cNvSpPr>
            <a:spLocks noGrp="1"/>
          </p:cNvSpPr>
          <p:nvPr>
            <p:ph type="sldNum" sz="quarter" idx="12"/>
          </p:nvPr>
        </p:nvSpPr>
        <p:spPr/>
        <p:txBody>
          <a:bodyPr/>
          <a:lstStyle/>
          <a:p>
            <a:fld id="{C1893714-CE33-414F-AE1C-09754E505867}" type="slidenum">
              <a:rPr lang="en-GB" smtClean="0"/>
              <a:t>‹#›</a:t>
            </a:fld>
            <a:endParaRPr lang="en-GB"/>
          </a:p>
        </p:txBody>
      </p:sp>
    </p:spTree>
    <p:extLst>
      <p:ext uri="{BB962C8B-B14F-4D97-AF65-F5344CB8AC3E}">
        <p14:creationId xmlns:p14="http://schemas.microsoft.com/office/powerpoint/2010/main" val="335083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DFB3B6-1B79-4789-2A2F-F42239DD778B}"/>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EC21A379-117A-24AA-BF7E-822311F95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9E27881-F270-1E4C-405A-2DC5DFCCFDC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D517524F-2F5A-B922-CAE2-A2A617EA4C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F92997-E82C-F9AA-5A64-20E35212942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5DFBC117-10F6-B343-5242-12F376F9E35B}"/>
              </a:ext>
            </a:extLst>
          </p:cNvPr>
          <p:cNvSpPr>
            <a:spLocks noGrp="1"/>
          </p:cNvSpPr>
          <p:nvPr>
            <p:ph type="dt" sz="half" idx="10"/>
          </p:nvPr>
        </p:nvSpPr>
        <p:spPr/>
        <p:txBody>
          <a:bodyPr/>
          <a:lstStyle/>
          <a:p>
            <a:fld id="{8B49ED85-94F3-4CEF-86E5-318BF05017C9}" type="datetimeFigureOut">
              <a:rPr lang="en-GB" smtClean="0"/>
              <a:t>09/09/2025</a:t>
            </a:fld>
            <a:endParaRPr lang="en-GB"/>
          </a:p>
        </p:txBody>
      </p:sp>
      <p:sp>
        <p:nvSpPr>
          <p:cNvPr id="8" name="Segnaposto piè di pagina 7">
            <a:extLst>
              <a:ext uri="{FF2B5EF4-FFF2-40B4-BE49-F238E27FC236}">
                <a16:creationId xmlns:a16="http://schemas.microsoft.com/office/drawing/2014/main" id="{A5D41FB9-061D-4709-5284-7E2CA3648EB0}"/>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33826886-FEBE-09BD-9BFB-C7D5B5C28DC5}"/>
              </a:ext>
            </a:extLst>
          </p:cNvPr>
          <p:cNvSpPr>
            <a:spLocks noGrp="1"/>
          </p:cNvSpPr>
          <p:nvPr>
            <p:ph type="sldNum" sz="quarter" idx="12"/>
          </p:nvPr>
        </p:nvSpPr>
        <p:spPr/>
        <p:txBody>
          <a:bodyPr/>
          <a:lstStyle/>
          <a:p>
            <a:fld id="{C1893714-CE33-414F-AE1C-09754E505867}" type="slidenum">
              <a:rPr lang="en-GB" smtClean="0"/>
              <a:t>‹#›</a:t>
            </a:fld>
            <a:endParaRPr lang="en-GB"/>
          </a:p>
        </p:txBody>
      </p:sp>
    </p:spTree>
    <p:extLst>
      <p:ext uri="{BB962C8B-B14F-4D97-AF65-F5344CB8AC3E}">
        <p14:creationId xmlns:p14="http://schemas.microsoft.com/office/powerpoint/2010/main" val="357749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216C5C-6821-4C8B-010E-525692F5B873}"/>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A191AE1B-2607-E815-FCBA-029D10E16A07}"/>
              </a:ext>
            </a:extLst>
          </p:cNvPr>
          <p:cNvSpPr>
            <a:spLocks noGrp="1"/>
          </p:cNvSpPr>
          <p:nvPr>
            <p:ph type="dt" sz="half" idx="10"/>
          </p:nvPr>
        </p:nvSpPr>
        <p:spPr/>
        <p:txBody>
          <a:bodyPr/>
          <a:lstStyle/>
          <a:p>
            <a:fld id="{8B49ED85-94F3-4CEF-86E5-318BF05017C9}" type="datetimeFigureOut">
              <a:rPr lang="en-GB" smtClean="0"/>
              <a:t>09/09/2025</a:t>
            </a:fld>
            <a:endParaRPr lang="en-GB"/>
          </a:p>
        </p:txBody>
      </p:sp>
      <p:sp>
        <p:nvSpPr>
          <p:cNvPr id="4" name="Segnaposto piè di pagina 3">
            <a:extLst>
              <a:ext uri="{FF2B5EF4-FFF2-40B4-BE49-F238E27FC236}">
                <a16:creationId xmlns:a16="http://schemas.microsoft.com/office/drawing/2014/main" id="{527264CD-6F6A-3A70-6257-B74C7F3EB585}"/>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A7A3688E-ABDD-21ED-0F9E-08151D4AB49C}"/>
              </a:ext>
            </a:extLst>
          </p:cNvPr>
          <p:cNvSpPr>
            <a:spLocks noGrp="1"/>
          </p:cNvSpPr>
          <p:nvPr>
            <p:ph type="sldNum" sz="quarter" idx="12"/>
          </p:nvPr>
        </p:nvSpPr>
        <p:spPr/>
        <p:txBody>
          <a:bodyPr/>
          <a:lstStyle/>
          <a:p>
            <a:fld id="{C1893714-CE33-414F-AE1C-09754E505867}" type="slidenum">
              <a:rPr lang="en-GB" smtClean="0"/>
              <a:t>‹#›</a:t>
            </a:fld>
            <a:endParaRPr lang="en-GB"/>
          </a:p>
        </p:txBody>
      </p:sp>
    </p:spTree>
    <p:extLst>
      <p:ext uri="{BB962C8B-B14F-4D97-AF65-F5344CB8AC3E}">
        <p14:creationId xmlns:p14="http://schemas.microsoft.com/office/powerpoint/2010/main" val="73943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1CD4DDD-8B51-6870-197F-B314BBF41BEB}"/>
              </a:ext>
            </a:extLst>
          </p:cNvPr>
          <p:cNvSpPr>
            <a:spLocks noGrp="1"/>
          </p:cNvSpPr>
          <p:nvPr>
            <p:ph type="dt" sz="half" idx="10"/>
          </p:nvPr>
        </p:nvSpPr>
        <p:spPr/>
        <p:txBody>
          <a:bodyPr/>
          <a:lstStyle/>
          <a:p>
            <a:fld id="{8B49ED85-94F3-4CEF-86E5-318BF05017C9}" type="datetimeFigureOut">
              <a:rPr lang="en-GB" smtClean="0"/>
              <a:t>09/09/2025</a:t>
            </a:fld>
            <a:endParaRPr lang="en-GB"/>
          </a:p>
        </p:txBody>
      </p:sp>
      <p:sp>
        <p:nvSpPr>
          <p:cNvPr id="3" name="Segnaposto piè di pagina 2">
            <a:extLst>
              <a:ext uri="{FF2B5EF4-FFF2-40B4-BE49-F238E27FC236}">
                <a16:creationId xmlns:a16="http://schemas.microsoft.com/office/drawing/2014/main" id="{4EEB5594-18C6-4C63-8385-564D8A946DF1}"/>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E38BC573-1D16-4F00-2DB7-A90D02E7098F}"/>
              </a:ext>
            </a:extLst>
          </p:cNvPr>
          <p:cNvSpPr>
            <a:spLocks noGrp="1"/>
          </p:cNvSpPr>
          <p:nvPr>
            <p:ph type="sldNum" sz="quarter" idx="12"/>
          </p:nvPr>
        </p:nvSpPr>
        <p:spPr/>
        <p:txBody>
          <a:bodyPr/>
          <a:lstStyle/>
          <a:p>
            <a:fld id="{C1893714-CE33-414F-AE1C-09754E505867}" type="slidenum">
              <a:rPr lang="en-GB" smtClean="0"/>
              <a:t>‹#›</a:t>
            </a:fld>
            <a:endParaRPr lang="en-GB"/>
          </a:p>
        </p:txBody>
      </p:sp>
    </p:spTree>
    <p:extLst>
      <p:ext uri="{BB962C8B-B14F-4D97-AF65-F5344CB8AC3E}">
        <p14:creationId xmlns:p14="http://schemas.microsoft.com/office/powerpoint/2010/main" val="287703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AE5B9C-168A-7459-3B0B-065C1001350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160D27C7-0A1A-6825-6DB8-4490FEC4A7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B4594D85-50CA-272B-9E8F-32BED05F9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43FF79A-7554-250C-F33B-9EDCA43E4E2D}"/>
              </a:ext>
            </a:extLst>
          </p:cNvPr>
          <p:cNvSpPr>
            <a:spLocks noGrp="1"/>
          </p:cNvSpPr>
          <p:nvPr>
            <p:ph type="dt" sz="half" idx="10"/>
          </p:nvPr>
        </p:nvSpPr>
        <p:spPr/>
        <p:txBody>
          <a:bodyPr/>
          <a:lstStyle/>
          <a:p>
            <a:fld id="{8B49ED85-94F3-4CEF-86E5-318BF05017C9}" type="datetimeFigureOut">
              <a:rPr lang="en-GB" smtClean="0"/>
              <a:t>09/09/2025</a:t>
            </a:fld>
            <a:endParaRPr lang="en-GB"/>
          </a:p>
        </p:txBody>
      </p:sp>
      <p:sp>
        <p:nvSpPr>
          <p:cNvPr id="6" name="Segnaposto piè di pagina 5">
            <a:extLst>
              <a:ext uri="{FF2B5EF4-FFF2-40B4-BE49-F238E27FC236}">
                <a16:creationId xmlns:a16="http://schemas.microsoft.com/office/drawing/2014/main" id="{78C1B979-43BB-ABF7-BBCC-871021CB4C53}"/>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92F226E4-4A34-2264-157F-CE5B98FB37B5}"/>
              </a:ext>
            </a:extLst>
          </p:cNvPr>
          <p:cNvSpPr>
            <a:spLocks noGrp="1"/>
          </p:cNvSpPr>
          <p:nvPr>
            <p:ph type="sldNum" sz="quarter" idx="12"/>
          </p:nvPr>
        </p:nvSpPr>
        <p:spPr/>
        <p:txBody>
          <a:bodyPr/>
          <a:lstStyle/>
          <a:p>
            <a:fld id="{C1893714-CE33-414F-AE1C-09754E505867}" type="slidenum">
              <a:rPr lang="en-GB" smtClean="0"/>
              <a:t>‹#›</a:t>
            </a:fld>
            <a:endParaRPr lang="en-GB"/>
          </a:p>
        </p:txBody>
      </p:sp>
    </p:spTree>
    <p:extLst>
      <p:ext uri="{BB962C8B-B14F-4D97-AF65-F5344CB8AC3E}">
        <p14:creationId xmlns:p14="http://schemas.microsoft.com/office/powerpoint/2010/main" val="327810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ECEF5E-AE82-AD8F-CE6A-8ED02DE3387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A2688EC1-7ADC-43D4-1F67-D32FEDCE6B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C2F58E22-1FDE-8AFE-272A-3D8BEECC9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72F6677-0943-7D89-2FD3-08F8172BD802}"/>
              </a:ext>
            </a:extLst>
          </p:cNvPr>
          <p:cNvSpPr>
            <a:spLocks noGrp="1"/>
          </p:cNvSpPr>
          <p:nvPr>
            <p:ph type="dt" sz="half" idx="10"/>
          </p:nvPr>
        </p:nvSpPr>
        <p:spPr/>
        <p:txBody>
          <a:bodyPr/>
          <a:lstStyle/>
          <a:p>
            <a:fld id="{8B49ED85-94F3-4CEF-86E5-318BF05017C9}" type="datetimeFigureOut">
              <a:rPr lang="en-GB" smtClean="0"/>
              <a:t>09/09/2025</a:t>
            </a:fld>
            <a:endParaRPr lang="en-GB"/>
          </a:p>
        </p:txBody>
      </p:sp>
      <p:sp>
        <p:nvSpPr>
          <p:cNvPr id="6" name="Segnaposto piè di pagina 5">
            <a:extLst>
              <a:ext uri="{FF2B5EF4-FFF2-40B4-BE49-F238E27FC236}">
                <a16:creationId xmlns:a16="http://schemas.microsoft.com/office/drawing/2014/main" id="{07FD0F20-7BF7-F95E-0134-F63D85DB588C}"/>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D1FEF983-A3DD-C75A-D917-A45BECB9B5DB}"/>
              </a:ext>
            </a:extLst>
          </p:cNvPr>
          <p:cNvSpPr>
            <a:spLocks noGrp="1"/>
          </p:cNvSpPr>
          <p:nvPr>
            <p:ph type="sldNum" sz="quarter" idx="12"/>
          </p:nvPr>
        </p:nvSpPr>
        <p:spPr/>
        <p:txBody>
          <a:bodyPr/>
          <a:lstStyle/>
          <a:p>
            <a:fld id="{C1893714-CE33-414F-AE1C-09754E505867}" type="slidenum">
              <a:rPr lang="en-GB" smtClean="0"/>
              <a:t>‹#›</a:t>
            </a:fld>
            <a:endParaRPr lang="en-GB"/>
          </a:p>
        </p:txBody>
      </p:sp>
    </p:spTree>
    <p:extLst>
      <p:ext uri="{BB962C8B-B14F-4D97-AF65-F5344CB8AC3E}">
        <p14:creationId xmlns:p14="http://schemas.microsoft.com/office/powerpoint/2010/main" val="309661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62FEFE8-624A-5C33-18DC-B5F141ACA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F32E7C87-E4A5-9AD5-9D9A-25B0F1037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B699BFB6-03C5-374A-F5F4-29D552D29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9ED85-94F3-4CEF-86E5-318BF05017C9}" type="datetimeFigureOut">
              <a:rPr lang="en-GB" smtClean="0"/>
              <a:t>09/09/2025</a:t>
            </a:fld>
            <a:endParaRPr lang="en-GB"/>
          </a:p>
        </p:txBody>
      </p:sp>
      <p:sp>
        <p:nvSpPr>
          <p:cNvPr id="5" name="Segnaposto piè di pagina 4">
            <a:extLst>
              <a:ext uri="{FF2B5EF4-FFF2-40B4-BE49-F238E27FC236}">
                <a16:creationId xmlns:a16="http://schemas.microsoft.com/office/drawing/2014/main" id="{0A0AB455-6B2A-8ADB-055C-F9BCBB8DF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2DB6203B-AC88-608D-FEBB-6C1B8767A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93714-CE33-414F-AE1C-09754E505867}" type="slidenum">
              <a:rPr lang="en-GB" smtClean="0"/>
              <a:t>‹#›</a:t>
            </a:fld>
            <a:endParaRPr lang="en-GB"/>
          </a:p>
        </p:txBody>
      </p:sp>
    </p:spTree>
    <p:extLst>
      <p:ext uri="{BB962C8B-B14F-4D97-AF65-F5344CB8AC3E}">
        <p14:creationId xmlns:p14="http://schemas.microsoft.com/office/powerpoint/2010/main" val="2506148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esonet.agron.iastate.edu/request/download.phtml" TargetMode="Externa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em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A3F626-B51D-F425-C94A-1C482695EB40}"/>
              </a:ext>
            </a:extLst>
          </p:cNvPr>
          <p:cNvSpPr txBox="1">
            <a:spLocks/>
          </p:cNvSpPr>
          <p:nvPr/>
        </p:nvSpPr>
        <p:spPr>
          <a:xfrm>
            <a:off x="875657" y="1047086"/>
            <a:ext cx="10515600" cy="13938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rPr>
              <a:t>THE FOCI PROJECT:</a:t>
            </a:r>
          </a:p>
          <a:p>
            <a:pPr algn="ctr"/>
            <a:r>
              <a:rPr lang="en-US" sz="2800" b="1" dirty="0">
                <a:latin typeface="+mn-lt"/>
              </a:rPr>
              <a:t>NON-CO2 FORCERS AND THEIR CLIMATE, WEATHER, AIR QUALITY AND HEALTH IMPACTS</a:t>
            </a:r>
            <a:endParaRPr lang="it-IT" sz="2800" b="1" dirty="0">
              <a:latin typeface="+mn-lt"/>
            </a:endParaRPr>
          </a:p>
        </p:txBody>
      </p:sp>
      <p:sp>
        <p:nvSpPr>
          <p:cNvPr id="6" name="Rettangolo 5">
            <a:extLst>
              <a:ext uri="{FF2B5EF4-FFF2-40B4-BE49-F238E27FC236}">
                <a16:creationId xmlns:a16="http://schemas.microsoft.com/office/drawing/2014/main" id="{551F61D3-FB58-FCC2-328B-25F5F2D40601}"/>
              </a:ext>
            </a:extLst>
          </p:cNvPr>
          <p:cNvSpPr/>
          <p:nvPr/>
        </p:nvSpPr>
        <p:spPr>
          <a:xfrm>
            <a:off x="1009650" y="4557338"/>
            <a:ext cx="10172700" cy="369332"/>
          </a:xfrm>
          <a:prstGeom prst="rect">
            <a:avLst/>
          </a:prstGeom>
        </p:spPr>
        <p:txBody>
          <a:bodyPr wrap="square" lIns="91440" tIns="45720" rIns="91440" bIns="45720" anchor="t">
            <a:spAutoFit/>
          </a:bodyPr>
          <a:lstStyle/>
          <a:p>
            <a:pPr algn="ctr"/>
            <a:r>
              <a:rPr lang="it-IT" dirty="0"/>
              <a:t>Sandro Finardi (ARIANET), </a:t>
            </a:r>
            <a:r>
              <a:rPr lang="fi-FI" dirty="0"/>
              <a:t>Tomas Halenka (CU), Ranjeet S. Sokhi (UH)</a:t>
            </a:r>
          </a:p>
        </p:txBody>
      </p:sp>
      <p:sp>
        <p:nvSpPr>
          <p:cNvPr id="7" name="Rettangolo 6">
            <a:extLst>
              <a:ext uri="{FF2B5EF4-FFF2-40B4-BE49-F238E27FC236}">
                <a16:creationId xmlns:a16="http://schemas.microsoft.com/office/drawing/2014/main" id="{AFDE0F1B-90C3-C1B4-8970-B7E10CC71BD1}"/>
              </a:ext>
            </a:extLst>
          </p:cNvPr>
          <p:cNvSpPr/>
          <p:nvPr/>
        </p:nvSpPr>
        <p:spPr>
          <a:xfrm>
            <a:off x="1165781" y="5139971"/>
            <a:ext cx="9860437"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bodyPr>
          <a:lstStyle/>
          <a:p>
            <a:pPr algn="ctr"/>
            <a:r>
              <a:rPr lang="en-GB" sz="2000" b="1" dirty="0">
                <a:solidFill>
                  <a:schemeClr val="tx1">
                    <a:lumMod val="95000"/>
                    <a:lumOff val="5000"/>
                  </a:schemeClr>
                </a:solidFill>
                <a:latin typeface="Calibri" panose="020F0502020204030204" pitchFamily="34" charset="0"/>
              </a:rPr>
              <a:t>FOCI International Clean Air for Blue Skies Day Webinar</a:t>
            </a:r>
          </a:p>
          <a:p>
            <a:pPr algn="ctr"/>
            <a:r>
              <a:rPr lang="en-GB" sz="2000" i="1" dirty="0">
                <a:solidFill>
                  <a:schemeClr val="tx1">
                    <a:lumMod val="95000"/>
                    <a:lumOff val="5000"/>
                  </a:schemeClr>
                </a:solidFill>
                <a:latin typeface="Calibri" panose="020F0502020204030204" pitchFamily="34" charset="0"/>
              </a:rPr>
              <a:t>04 September 2025 | Online</a:t>
            </a:r>
            <a:endParaRPr lang="en-US" sz="2000" i="1" dirty="0">
              <a:solidFill>
                <a:schemeClr val="tx1">
                  <a:lumMod val="95000"/>
                  <a:lumOff val="5000"/>
                </a:schemeClr>
              </a:solidFill>
              <a:latin typeface="Calibri" panose="020F0502020204030204" pitchFamily="34" charset="0"/>
            </a:endParaRPr>
          </a:p>
        </p:txBody>
      </p:sp>
      <p:sp>
        <p:nvSpPr>
          <p:cNvPr id="9" name="CasellaDiTesto 8">
            <a:extLst>
              <a:ext uri="{FF2B5EF4-FFF2-40B4-BE49-F238E27FC236}">
                <a16:creationId xmlns:a16="http://schemas.microsoft.com/office/drawing/2014/main" id="{826B531D-4531-895F-3945-877BE638BADA}"/>
              </a:ext>
            </a:extLst>
          </p:cNvPr>
          <p:cNvSpPr txBox="1"/>
          <p:nvPr/>
        </p:nvSpPr>
        <p:spPr>
          <a:xfrm>
            <a:off x="1165781" y="3088334"/>
            <a:ext cx="9860437" cy="954107"/>
          </a:xfrm>
          <a:prstGeom prst="rect">
            <a:avLst/>
          </a:prstGeom>
          <a:noFill/>
          <a:ln w="19050">
            <a:solidFill>
              <a:schemeClr val="accent1"/>
            </a:solidFill>
          </a:ln>
        </p:spPr>
        <p:txBody>
          <a:bodyPr wrap="square">
            <a:spAutoFit/>
          </a:bodyPr>
          <a:lstStyle/>
          <a:p>
            <a:pPr algn="ctr"/>
            <a:r>
              <a:rPr lang="en-GB" sz="2800" b="1" dirty="0">
                <a:solidFill>
                  <a:schemeClr val="accent1"/>
                </a:solidFill>
              </a:rPr>
              <a:t>Understanding Non-CO2 Radiative Forcers for Improved Air Quality and Climate</a:t>
            </a:r>
            <a:endParaRPr lang="it-IT" sz="2800" dirty="0">
              <a:solidFill>
                <a:schemeClr val="accent1"/>
              </a:solidFill>
            </a:endParaRPr>
          </a:p>
        </p:txBody>
      </p:sp>
    </p:spTree>
    <p:extLst>
      <p:ext uri="{BB962C8B-B14F-4D97-AF65-F5344CB8AC3E}">
        <p14:creationId xmlns:p14="http://schemas.microsoft.com/office/powerpoint/2010/main" val="2400259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24B0FE-CE32-81DA-3161-21C414641A9F}"/>
              </a:ext>
            </a:extLst>
          </p:cNvPr>
          <p:cNvSpPr>
            <a:spLocks noGrp="1"/>
          </p:cNvSpPr>
          <p:nvPr>
            <p:ph type="ctrTitle"/>
          </p:nvPr>
        </p:nvSpPr>
        <p:spPr/>
        <p:txBody>
          <a:bodyPr/>
          <a:lstStyle/>
          <a:p>
            <a:r>
              <a:rPr lang="en-GB" b="1" dirty="0"/>
              <a:t>WRF evaluation with METAR obs. for historical simulation (2005 to 2019)</a:t>
            </a:r>
            <a:endParaRPr lang="it-IT" dirty="0"/>
          </a:p>
        </p:txBody>
      </p:sp>
      <p:sp>
        <p:nvSpPr>
          <p:cNvPr id="3" name="TextBox 3">
            <a:extLst>
              <a:ext uri="{FF2B5EF4-FFF2-40B4-BE49-F238E27FC236}">
                <a16:creationId xmlns:a16="http://schemas.microsoft.com/office/drawing/2014/main" id="{888771A7-414E-D400-AD4C-E5CE0ACD980E}"/>
              </a:ext>
            </a:extLst>
          </p:cNvPr>
          <p:cNvSpPr txBox="1"/>
          <p:nvPr/>
        </p:nvSpPr>
        <p:spPr>
          <a:xfrm>
            <a:off x="470415" y="855890"/>
            <a:ext cx="1124738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t>Difference between WRF and Observations (15 years averaged data)</a:t>
            </a:r>
          </a:p>
          <a:p>
            <a:pPr algn="ctr"/>
            <a:r>
              <a:rPr lang="en-GB" sz="2400" b="1" dirty="0"/>
              <a:t>for 115 stations over European domain (d01)</a:t>
            </a:r>
          </a:p>
        </p:txBody>
      </p:sp>
      <p:sp>
        <p:nvSpPr>
          <p:cNvPr id="4" name="TextBox 4">
            <a:extLst>
              <a:ext uri="{FF2B5EF4-FFF2-40B4-BE49-F238E27FC236}">
                <a16:creationId xmlns:a16="http://schemas.microsoft.com/office/drawing/2014/main" id="{66324CE9-DCB0-659A-546E-330F452A62FC}"/>
              </a:ext>
            </a:extLst>
          </p:cNvPr>
          <p:cNvSpPr txBox="1"/>
          <p:nvPr/>
        </p:nvSpPr>
        <p:spPr>
          <a:xfrm>
            <a:off x="296938" y="6309037"/>
            <a:ext cx="5695777" cy="55399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000" dirty="0">
                <a:hlinkClick r:id="rId2"/>
              </a:rPr>
              <a:t>Observation source:</a:t>
            </a:r>
          </a:p>
          <a:p>
            <a:r>
              <a:rPr lang="pt-BR" sz="1000" dirty="0">
                <a:hlinkClick r:id="rId2"/>
              </a:rPr>
              <a:t>IEM :: Download ASOS/AWOS/METAR Data</a:t>
            </a:r>
            <a:endParaRPr lang="pt-BR" sz="1000" dirty="0"/>
          </a:p>
          <a:p>
            <a:r>
              <a:rPr lang="en-GB" sz="1000" dirty="0"/>
              <a:t>https://mesonet.agron.iastate.edu/request/download.phtml</a:t>
            </a:r>
          </a:p>
        </p:txBody>
      </p:sp>
      <p:sp>
        <p:nvSpPr>
          <p:cNvPr id="10" name="CasellaDiTesto 9">
            <a:extLst>
              <a:ext uri="{FF2B5EF4-FFF2-40B4-BE49-F238E27FC236}">
                <a16:creationId xmlns:a16="http://schemas.microsoft.com/office/drawing/2014/main" id="{D86F5425-B4E1-2F62-AE99-EBD87AC8C6BF}"/>
              </a:ext>
            </a:extLst>
          </p:cNvPr>
          <p:cNvSpPr txBox="1"/>
          <p:nvPr/>
        </p:nvSpPr>
        <p:spPr>
          <a:xfrm>
            <a:off x="6199287" y="6447536"/>
            <a:ext cx="4129668" cy="276999"/>
          </a:xfrm>
          <a:prstGeom prst="rect">
            <a:avLst/>
          </a:prstGeom>
          <a:noFill/>
          <a:ln w="9525">
            <a:solidFill>
              <a:schemeClr val="tx1"/>
            </a:solidFill>
          </a:ln>
        </p:spPr>
        <p:txBody>
          <a:bodyPr wrap="square">
            <a:spAutoFit/>
          </a:bodyPr>
          <a:lstStyle/>
          <a:p>
            <a:pPr algn="ctr"/>
            <a:r>
              <a:rPr lang="en-GB" sz="1200" dirty="0"/>
              <a:t>Courtesy of S. </a:t>
            </a:r>
            <a:r>
              <a:rPr lang="en-GB" sz="1200" dirty="0" err="1"/>
              <a:t>Arghavani</a:t>
            </a:r>
            <a:r>
              <a:rPr lang="en-GB" sz="1200" dirty="0"/>
              <a:t>, U. </a:t>
            </a:r>
            <a:r>
              <a:rPr lang="en-GB" sz="1200" dirty="0" err="1"/>
              <a:t>Alyuz</a:t>
            </a:r>
            <a:r>
              <a:rPr lang="en-GB" sz="1200" dirty="0"/>
              <a:t>, R. Sokhi (UH), FOCI WP4</a:t>
            </a:r>
          </a:p>
        </p:txBody>
      </p:sp>
      <p:grpSp>
        <p:nvGrpSpPr>
          <p:cNvPr id="11" name="Gruppo 10">
            <a:extLst>
              <a:ext uri="{FF2B5EF4-FFF2-40B4-BE49-F238E27FC236}">
                <a16:creationId xmlns:a16="http://schemas.microsoft.com/office/drawing/2014/main" id="{0C2C6133-0DEA-2906-6F9C-6955E14AE6F7}"/>
              </a:ext>
            </a:extLst>
          </p:cNvPr>
          <p:cNvGrpSpPr/>
          <p:nvPr/>
        </p:nvGrpSpPr>
        <p:grpSpPr>
          <a:xfrm>
            <a:off x="716384" y="1868352"/>
            <a:ext cx="10759231" cy="4120722"/>
            <a:chOff x="656024" y="1967634"/>
            <a:chExt cx="10759231" cy="4120722"/>
          </a:xfrm>
        </p:grpSpPr>
        <p:pic>
          <p:nvPicPr>
            <p:cNvPr id="9" name="Picture 11" descr="A map of europe with red and blue dots&#10;&#10;AI-generated content may be incorrect.">
              <a:extLst>
                <a:ext uri="{FF2B5EF4-FFF2-40B4-BE49-F238E27FC236}">
                  <a16:creationId xmlns:a16="http://schemas.microsoft.com/office/drawing/2014/main" id="{00200062-BD7C-F440-1B84-47FD7BD44883}"/>
                </a:ext>
              </a:extLst>
            </p:cNvPr>
            <p:cNvPicPr>
              <a:picLocks noChangeAspect="1"/>
            </p:cNvPicPr>
            <p:nvPr/>
          </p:nvPicPr>
          <p:blipFill>
            <a:blip r:embed="rId3" cstate="print">
              <a:extLst>
                <a:ext uri="{28A0092B-C50C-407E-A947-70E740481C1C}">
                  <a14:useLocalDpi xmlns:a14="http://schemas.microsoft.com/office/drawing/2010/main" val="0"/>
                </a:ext>
              </a:extLst>
            </a:blip>
            <a:srcRect l="15913" t="23119" r="22008" b="10703"/>
            <a:stretch/>
          </p:blipFill>
          <p:spPr>
            <a:xfrm>
              <a:off x="7630160" y="2049738"/>
              <a:ext cx="3785095" cy="4034947"/>
            </a:xfrm>
            <a:prstGeom prst="rect">
              <a:avLst/>
            </a:prstGeom>
          </p:spPr>
        </p:pic>
        <p:pic>
          <p:nvPicPr>
            <p:cNvPr id="17" name="Picture 13" descr="A map of europe with red and blue dots&#10;&#10;AI-generated content may be incorrect.">
              <a:extLst>
                <a:ext uri="{FF2B5EF4-FFF2-40B4-BE49-F238E27FC236}">
                  <a16:creationId xmlns:a16="http://schemas.microsoft.com/office/drawing/2014/main" id="{67A527F8-6F39-EBFF-2891-DA3A1CD6DAA4}"/>
                </a:ext>
              </a:extLst>
            </p:cNvPr>
            <p:cNvPicPr>
              <a:picLocks noChangeAspect="1"/>
            </p:cNvPicPr>
            <p:nvPr/>
          </p:nvPicPr>
          <p:blipFill>
            <a:blip r:embed="rId4" cstate="print">
              <a:extLst>
                <a:ext uri="{28A0092B-C50C-407E-A947-70E740481C1C}">
                  <a14:useLocalDpi xmlns:a14="http://schemas.microsoft.com/office/drawing/2010/main" val="0"/>
                </a:ext>
              </a:extLst>
            </a:blip>
            <a:srcRect l="16034" t="21651" r="21703" b="10887"/>
            <a:stretch/>
          </p:blipFill>
          <p:spPr>
            <a:xfrm>
              <a:off x="4141236" y="1967634"/>
              <a:ext cx="3775367" cy="4090601"/>
            </a:xfrm>
            <a:prstGeom prst="rect">
              <a:avLst/>
            </a:prstGeom>
          </p:spPr>
        </p:pic>
        <p:sp>
          <p:nvSpPr>
            <p:cNvPr id="7" name="TextBox 7">
              <a:extLst>
                <a:ext uri="{FF2B5EF4-FFF2-40B4-BE49-F238E27FC236}">
                  <a16:creationId xmlns:a16="http://schemas.microsoft.com/office/drawing/2014/main" id="{465F5458-0533-1A72-63B9-04AFC6ED9D26}"/>
                </a:ext>
              </a:extLst>
            </p:cNvPr>
            <p:cNvSpPr txBox="1"/>
            <p:nvPr/>
          </p:nvSpPr>
          <p:spPr>
            <a:xfrm>
              <a:off x="8260478" y="2110342"/>
              <a:ext cx="1243822"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t>WS (ms</a:t>
              </a:r>
              <a:r>
                <a:rPr lang="en-GB" sz="2000" baseline="30000" dirty="0"/>
                <a:t>-1</a:t>
              </a:r>
              <a:r>
                <a:rPr lang="en-GB" sz="2000" dirty="0"/>
                <a:t>) </a:t>
              </a:r>
            </a:p>
          </p:txBody>
        </p:sp>
        <p:pic>
          <p:nvPicPr>
            <p:cNvPr id="8" name="Picture 9" descr="A map of europe with blue and red dots&#10;&#10;AI-generated content may be incorrect.">
              <a:extLst>
                <a:ext uri="{FF2B5EF4-FFF2-40B4-BE49-F238E27FC236}">
                  <a16:creationId xmlns:a16="http://schemas.microsoft.com/office/drawing/2014/main" id="{3411B88B-20E6-D40F-2081-2B981C6C773F}"/>
                </a:ext>
              </a:extLst>
            </p:cNvPr>
            <p:cNvPicPr>
              <a:picLocks noChangeAspect="1"/>
            </p:cNvPicPr>
            <p:nvPr/>
          </p:nvPicPr>
          <p:blipFill>
            <a:blip r:embed="rId5" cstate="print">
              <a:extLst>
                <a:ext uri="{28A0092B-C50C-407E-A947-70E740481C1C}">
                  <a14:useLocalDpi xmlns:a14="http://schemas.microsoft.com/office/drawing/2010/main" val="0"/>
                </a:ext>
              </a:extLst>
            </a:blip>
            <a:srcRect l="15958" t="22937" r="21963" b="10340"/>
            <a:stretch/>
          </p:blipFill>
          <p:spPr>
            <a:xfrm>
              <a:off x="656024" y="2030626"/>
              <a:ext cx="3775367" cy="4057730"/>
            </a:xfrm>
            <a:prstGeom prst="rect">
              <a:avLst/>
            </a:prstGeom>
          </p:spPr>
        </p:pic>
        <p:sp>
          <p:nvSpPr>
            <p:cNvPr id="5" name="TextBox 5">
              <a:extLst>
                <a:ext uri="{FF2B5EF4-FFF2-40B4-BE49-F238E27FC236}">
                  <a16:creationId xmlns:a16="http://schemas.microsoft.com/office/drawing/2014/main" id="{E4EAD422-2316-BB9C-2A91-D0830B51840E}"/>
                </a:ext>
              </a:extLst>
            </p:cNvPr>
            <p:cNvSpPr txBox="1"/>
            <p:nvPr/>
          </p:nvSpPr>
          <p:spPr>
            <a:xfrm>
              <a:off x="1336314" y="2110342"/>
              <a:ext cx="1217225"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t>T2m (°C) </a:t>
              </a:r>
            </a:p>
          </p:txBody>
        </p:sp>
        <p:sp>
          <p:nvSpPr>
            <p:cNvPr id="6" name="TextBox 6">
              <a:extLst>
                <a:ext uri="{FF2B5EF4-FFF2-40B4-BE49-F238E27FC236}">
                  <a16:creationId xmlns:a16="http://schemas.microsoft.com/office/drawing/2014/main" id="{6D2B8E1E-53E6-B16A-925C-08914CB8C7FC}"/>
                </a:ext>
              </a:extLst>
            </p:cNvPr>
            <p:cNvSpPr txBox="1"/>
            <p:nvPr/>
          </p:nvSpPr>
          <p:spPr>
            <a:xfrm>
              <a:off x="4829189" y="2110342"/>
              <a:ext cx="937498"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t>RH (%) </a:t>
              </a:r>
            </a:p>
          </p:txBody>
        </p:sp>
      </p:grpSp>
    </p:spTree>
    <p:extLst>
      <p:ext uri="{BB962C8B-B14F-4D97-AF65-F5344CB8AC3E}">
        <p14:creationId xmlns:p14="http://schemas.microsoft.com/office/powerpoint/2010/main" val="193428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24B0FE-CE32-81DA-3161-21C414641A9F}"/>
              </a:ext>
            </a:extLst>
          </p:cNvPr>
          <p:cNvSpPr>
            <a:spLocks noGrp="1"/>
          </p:cNvSpPr>
          <p:nvPr>
            <p:ph type="ctrTitle"/>
          </p:nvPr>
        </p:nvSpPr>
        <p:spPr/>
        <p:txBody>
          <a:bodyPr/>
          <a:lstStyle/>
          <a:p>
            <a:r>
              <a:rPr lang="en-GB" b="1" dirty="0"/>
              <a:t>WRF evaluation with reanalyses for historical simulation (2005 to 2019)</a:t>
            </a:r>
            <a:endParaRPr lang="it-IT" dirty="0"/>
          </a:p>
        </p:txBody>
      </p:sp>
      <p:pic>
        <p:nvPicPr>
          <p:cNvPr id="3" name="Immagine 2">
            <a:extLst>
              <a:ext uri="{FF2B5EF4-FFF2-40B4-BE49-F238E27FC236}">
                <a16:creationId xmlns:a16="http://schemas.microsoft.com/office/drawing/2014/main" id="{0110A592-AD14-3E41-F318-442261676E84}"/>
              </a:ext>
            </a:extLst>
          </p:cNvPr>
          <p:cNvPicPr>
            <a:picLocks noChangeAspect="1"/>
          </p:cNvPicPr>
          <p:nvPr/>
        </p:nvPicPr>
        <p:blipFill>
          <a:blip r:embed="rId2"/>
          <a:stretch>
            <a:fillRect/>
          </a:stretch>
        </p:blipFill>
        <p:spPr>
          <a:xfrm>
            <a:off x="604520" y="1541032"/>
            <a:ext cx="10982960" cy="5024120"/>
          </a:xfrm>
          <a:prstGeom prst="rect">
            <a:avLst/>
          </a:prstGeom>
        </p:spPr>
      </p:pic>
      <p:sp>
        <p:nvSpPr>
          <p:cNvPr id="4" name="Titolo 8">
            <a:extLst>
              <a:ext uri="{FF2B5EF4-FFF2-40B4-BE49-F238E27FC236}">
                <a16:creationId xmlns:a16="http://schemas.microsoft.com/office/drawing/2014/main" id="{6826F3EB-218E-876F-B25E-DAA8FA8056F5}"/>
              </a:ext>
            </a:extLst>
          </p:cNvPr>
          <p:cNvSpPr txBox="1">
            <a:spLocks/>
          </p:cNvSpPr>
          <p:nvPr/>
        </p:nvSpPr>
        <p:spPr>
          <a:xfrm>
            <a:off x="838200" y="840700"/>
            <a:ext cx="10515600" cy="671785"/>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800" dirty="0">
                <a:latin typeface="+mn-lt"/>
              </a:rPr>
              <a:t>2005-2019 T linear trend (C/</a:t>
            </a:r>
            <a:r>
              <a:rPr lang="it-IT" sz="2800" dirty="0" err="1">
                <a:latin typeface="+mn-lt"/>
              </a:rPr>
              <a:t>year</a:t>
            </a:r>
            <a:r>
              <a:rPr lang="it-IT" sz="2800" dirty="0">
                <a:latin typeface="+mn-lt"/>
              </a:rPr>
              <a:t>)</a:t>
            </a:r>
            <a:endParaRPr lang="en-GB" sz="2800" dirty="0">
              <a:latin typeface="+mn-lt"/>
            </a:endParaRPr>
          </a:p>
        </p:txBody>
      </p:sp>
      <p:sp>
        <p:nvSpPr>
          <p:cNvPr id="5" name="CasellaDiTesto 4">
            <a:extLst>
              <a:ext uri="{FF2B5EF4-FFF2-40B4-BE49-F238E27FC236}">
                <a16:creationId xmlns:a16="http://schemas.microsoft.com/office/drawing/2014/main" id="{85BCA07B-C58F-DF00-EE19-7D14DC25D44C}"/>
              </a:ext>
            </a:extLst>
          </p:cNvPr>
          <p:cNvSpPr txBox="1"/>
          <p:nvPr/>
        </p:nvSpPr>
        <p:spPr>
          <a:xfrm>
            <a:off x="1325001" y="4403243"/>
            <a:ext cx="675866" cy="369332"/>
          </a:xfrm>
          <a:prstGeom prst="rect">
            <a:avLst/>
          </a:prstGeom>
          <a:noFill/>
        </p:spPr>
        <p:txBody>
          <a:bodyPr wrap="square">
            <a:spAutoFit/>
          </a:bodyPr>
          <a:lstStyle/>
          <a:p>
            <a:r>
              <a:rPr lang="en-GB"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WRF</a:t>
            </a:r>
            <a:endParaRPr lang="en-GB" sz="1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68880878-6534-6FF1-E836-6F275F338690}"/>
              </a:ext>
            </a:extLst>
          </p:cNvPr>
          <p:cNvSpPr txBox="1"/>
          <p:nvPr/>
        </p:nvSpPr>
        <p:spPr>
          <a:xfrm>
            <a:off x="4803061" y="4403243"/>
            <a:ext cx="747251" cy="369332"/>
          </a:xfrm>
          <a:prstGeom prst="rect">
            <a:avLst/>
          </a:prstGeom>
          <a:noFill/>
        </p:spPr>
        <p:txBody>
          <a:bodyPr wrap="square">
            <a:spAutoFit/>
          </a:bodyPr>
          <a:lstStyle/>
          <a:p>
            <a:r>
              <a:rPr lang="en-GB"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E-</a:t>
            </a:r>
            <a:r>
              <a:rPr lang="en-GB" sz="18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obs</a:t>
            </a:r>
            <a:endParaRPr lang="en-GB" sz="1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7FAFEED5-07C2-C193-00AD-34F87ABCF4B3}"/>
              </a:ext>
            </a:extLst>
          </p:cNvPr>
          <p:cNvSpPr txBox="1"/>
          <p:nvPr/>
        </p:nvSpPr>
        <p:spPr>
          <a:xfrm>
            <a:off x="8327926" y="4412226"/>
            <a:ext cx="747251" cy="369332"/>
          </a:xfrm>
          <a:prstGeom prst="rect">
            <a:avLst/>
          </a:prstGeom>
          <a:noFill/>
        </p:spPr>
        <p:txBody>
          <a:bodyPr wrap="square">
            <a:spAutoFit/>
          </a:bodyPr>
          <a:lstStyle/>
          <a:p>
            <a:r>
              <a:rPr lang="en-GB"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ERA5</a:t>
            </a:r>
            <a:endParaRPr lang="en-GB" sz="1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DB93CB35-172B-B6B9-BF3A-7F7B075904BE}"/>
              </a:ext>
            </a:extLst>
          </p:cNvPr>
          <p:cNvSpPr txBox="1"/>
          <p:nvPr/>
        </p:nvSpPr>
        <p:spPr>
          <a:xfrm>
            <a:off x="1277176" y="5082571"/>
            <a:ext cx="3231762" cy="369332"/>
          </a:xfrm>
          <a:prstGeom prst="rect">
            <a:avLst/>
          </a:prstGeom>
          <a:noFill/>
        </p:spPr>
        <p:txBody>
          <a:bodyPr wrap="square">
            <a:spAutoFit/>
          </a:bodyPr>
          <a:lstStyle/>
          <a:p>
            <a:pPr algn="ctr"/>
            <a:r>
              <a:rPr lang="it-IT" b="1" dirty="0">
                <a:latin typeface="Calibri" panose="020F0502020204030204" pitchFamily="34" charset="0"/>
                <a:ea typeface="Calibri" panose="020F0502020204030204" pitchFamily="34" charset="0"/>
                <a:cs typeface="Arial" panose="020B0604020202020204" pitchFamily="34" charset="0"/>
              </a:rPr>
              <a:t>F</a:t>
            </a:r>
            <a:r>
              <a:rPr lang="en-GB" b="1" dirty="0">
                <a:latin typeface="Calibri" panose="020F0502020204030204" pitchFamily="34" charset="0"/>
                <a:ea typeface="Calibri" panose="020F0502020204030204" pitchFamily="34" charset="0"/>
                <a:cs typeface="Arial" panose="020B0604020202020204" pitchFamily="34" charset="0"/>
              </a:rPr>
              <a:t>OCI simulation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43854CB7-036C-4E43-631E-5160ACD979DE}"/>
              </a:ext>
            </a:extLst>
          </p:cNvPr>
          <p:cNvSpPr txBox="1"/>
          <p:nvPr/>
        </p:nvSpPr>
        <p:spPr>
          <a:xfrm>
            <a:off x="4893033" y="5078133"/>
            <a:ext cx="7096032" cy="369332"/>
          </a:xfrm>
          <a:prstGeom prst="rect">
            <a:avLst/>
          </a:prstGeom>
          <a:noFill/>
        </p:spPr>
        <p:txBody>
          <a:bodyPr wrap="square">
            <a:spAutoFit/>
          </a:bodyPr>
          <a:lstStyle/>
          <a:p>
            <a:pPr algn="ctr"/>
            <a:r>
              <a:rPr lang="it-IT" b="1" dirty="0">
                <a:latin typeface="Calibri" panose="020F0502020204030204" pitchFamily="34" charset="0"/>
                <a:ea typeface="Calibri" panose="020F0502020204030204" pitchFamily="34" charset="0"/>
                <a:cs typeface="Arial" panose="020B0604020202020204" pitchFamily="34" charset="0"/>
              </a:rPr>
              <a:t>Reference </a:t>
            </a:r>
            <a:r>
              <a:rPr lang="it-IT" b="1" dirty="0" err="1">
                <a:latin typeface="Calibri" panose="020F0502020204030204" pitchFamily="34" charset="0"/>
                <a:ea typeface="Calibri" panose="020F0502020204030204" pitchFamily="34" charset="0"/>
                <a:cs typeface="Arial" panose="020B0604020202020204" pitchFamily="34" charset="0"/>
              </a:rPr>
              <a:t>reanalyses</a:t>
            </a:r>
            <a:endParaRPr lang="it-IT"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379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00592-4E78-54C3-DA46-A41723F77B8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2EC359E-CC3D-EE50-E95C-F05CD12CEE14}"/>
              </a:ext>
            </a:extLst>
          </p:cNvPr>
          <p:cNvSpPr>
            <a:spLocks noGrp="1"/>
          </p:cNvSpPr>
          <p:nvPr>
            <p:ph type="ctrTitle"/>
          </p:nvPr>
        </p:nvSpPr>
        <p:spPr/>
        <p:txBody>
          <a:bodyPr>
            <a:noAutofit/>
          </a:bodyPr>
          <a:lstStyle/>
          <a:p>
            <a:r>
              <a:rPr lang="en-GB" sz="3200" dirty="0"/>
              <a:t>Concluding remarks</a:t>
            </a:r>
            <a:endParaRPr lang="it-IT" sz="3200" dirty="0"/>
          </a:p>
        </p:txBody>
      </p:sp>
      <p:sp>
        <p:nvSpPr>
          <p:cNvPr id="17" name="TextBox 2">
            <a:extLst>
              <a:ext uri="{FF2B5EF4-FFF2-40B4-BE49-F238E27FC236}">
                <a16:creationId xmlns:a16="http://schemas.microsoft.com/office/drawing/2014/main" id="{2AA10148-2BFE-EBB2-229E-09CC8141C7E6}"/>
              </a:ext>
            </a:extLst>
          </p:cNvPr>
          <p:cNvSpPr txBox="1"/>
          <p:nvPr/>
        </p:nvSpPr>
        <p:spPr>
          <a:xfrm>
            <a:off x="470415" y="828288"/>
            <a:ext cx="11175047" cy="5201424"/>
          </a:xfrm>
          <a:prstGeom prst="rect">
            <a:avLst/>
          </a:prstGeom>
          <a:noFill/>
        </p:spPr>
        <p:txBody>
          <a:bodyPr wrap="square">
            <a:spAutoFit/>
          </a:bodyPr>
          <a:lstStyle/>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400" dirty="0"/>
              <a:t>The knowledge of processes involving SLCFs and their impact on climate, air quality and health need to be improved</a:t>
            </a:r>
          </a:p>
          <a:p>
            <a:pPr marL="342900" indent="-342900">
              <a:buFont typeface="Arial" panose="020B0604020202020204" pitchFamily="34" charset="0"/>
              <a:buChar char="•"/>
            </a:pPr>
            <a:endParaRPr lang="en-US" sz="2400" i="0" u="none" strike="noStrike" baseline="0" dirty="0"/>
          </a:p>
          <a:p>
            <a:pPr marL="342900" indent="-342900">
              <a:buFont typeface="Arial" panose="020B0604020202020204" pitchFamily="34" charset="0"/>
              <a:buChar char="•"/>
            </a:pPr>
            <a:r>
              <a:rPr lang="en-US" sz="2400" dirty="0"/>
              <a:t>Climate change and air quality mitigation policies need to be coordinated to  maximize benefits and reach a win-win strategy</a:t>
            </a:r>
          </a:p>
          <a:p>
            <a:pPr marL="342900" indent="-342900">
              <a:buFont typeface="Arial" panose="020B0604020202020204" pitchFamily="34" charset="0"/>
              <a:buChar char="•"/>
            </a:pPr>
            <a:endParaRPr lang="en-US" sz="2400" i="0" u="none" strike="noStrike" baseline="0" dirty="0"/>
          </a:p>
          <a:p>
            <a:pPr marL="342900" indent="-342900" algn="l">
              <a:buFont typeface="Arial" panose="020B0604020202020204" pitchFamily="34" charset="0"/>
              <a:buChar char="•"/>
            </a:pPr>
            <a:r>
              <a:rPr lang="en-GB" sz="2400" dirty="0">
                <a:solidFill>
                  <a:srgbClr val="0070C0"/>
                </a:solidFill>
              </a:rPr>
              <a:t>Present knowledge shows that industrial period SLCF emissions had a prevailing cooling effect mainly due to aerosols and strengthened the AMOC circulation</a:t>
            </a:r>
          </a:p>
          <a:p>
            <a:pPr marL="342900" indent="-342900" algn="l">
              <a:buFont typeface="Arial" panose="020B0604020202020204" pitchFamily="34" charset="0"/>
              <a:buChar char="•"/>
            </a:pPr>
            <a:endParaRPr lang="en-GB" sz="2400" dirty="0">
              <a:solidFill>
                <a:srgbClr val="FF0000"/>
              </a:solidFill>
            </a:endParaRPr>
          </a:p>
          <a:p>
            <a:pPr marL="342900" indent="-342900" algn="l">
              <a:buFont typeface="Arial" panose="020B0604020202020204" pitchFamily="34" charset="0"/>
              <a:buChar char="•"/>
            </a:pPr>
            <a:r>
              <a:rPr lang="en-GB" sz="2400" dirty="0">
                <a:solidFill>
                  <a:srgbClr val="FF0000"/>
                </a:solidFill>
              </a:rPr>
              <a:t>The future joint impact of SLCPs emissions shows uncertainties especially for their impact on climate system tipping elements</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FOCI project overall results expected to be completed in about one year</a:t>
            </a:r>
          </a:p>
        </p:txBody>
      </p:sp>
    </p:spTree>
    <p:extLst>
      <p:ext uri="{BB962C8B-B14F-4D97-AF65-F5344CB8AC3E}">
        <p14:creationId xmlns:p14="http://schemas.microsoft.com/office/powerpoint/2010/main" val="2485738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6E7B47A0-281C-D556-8B1D-C8F066297C0D}"/>
              </a:ext>
            </a:extLst>
          </p:cNvPr>
          <p:cNvSpPr txBox="1">
            <a:spLocks/>
          </p:cNvSpPr>
          <p:nvPr/>
        </p:nvSpPr>
        <p:spPr>
          <a:xfrm>
            <a:off x="819728" y="2553261"/>
            <a:ext cx="10515600" cy="2337716"/>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solidFill>
                <a:srgbClr val="4E88C7"/>
              </a:solidFill>
              <a:latin typeface="Calibri"/>
              <a:cs typeface="Calibri"/>
            </a:endParaRPr>
          </a:p>
          <a:p>
            <a:pPr algn="ctr"/>
            <a:r>
              <a:rPr lang="en-US" sz="3600" b="1" dirty="0">
                <a:solidFill>
                  <a:srgbClr val="4E88C7"/>
                </a:solidFill>
                <a:latin typeface="Calibri"/>
                <a:cs typeface="Calibri"/>
              </a:rPr>
              <a:t>Thank you for your attention!</a:t>
            </a:r>
          </a:p>
          <a:p>
            <a:pPr algn="ctr"/>
            <a:endParaRPr lang="en-US" sz="3600" b="1" dirty="0">
              <a:solidFill>
                <a:srgbClr val="4E88C7"/>
              </a:solidFill>
              <a:latin typeface="Calibri"/>
              <a:cs typeface="Calibri"/>
            </a:endParaRPr>
          </a:p>
          <a:p>
            <a:pPr algn="ctr"/>
            <a:r>
              <a:rPr lang="en-GB" sz="2400" dirty="0">
                <a:solidFill>
                  <a:srgbClr val="4E88C7"/>
                </a:solidFill>
                <a:latin typeface="Calibri"/>
                <a:cs typeface="Calibri"/>
              </a:rPr>
              <a:t>FOCI presentations at the forthcoming EMS and HARMO conferences Sept. 2025</a:t>
            </a:r>
          </a:p>
          <a:p>
            <a:pPr algn="ctr"/>
            <a:endParaRPr lang="en-GB" sz="2400" dirty="0">
              <a:solidFill>
                <a:srgbClr val="4E88C7"/>
              </a:solidFill>
              <a:latin typeface="Calibri"/>
              <a:cs typeface="Calibri"/>
            </a:endParaRPr>
          </a:p>
          <a:p>
            <a:r>
              <a:rPr lang="en-GB" sz="2400" dirty="0">
                <a:solidFill>
                  <a:srgbClr val="4E88C7"/>
                </a:solidFill>
                <a:latin typeface="Calibri"/>
                <a:cs typeface="Calibri"/>
              </a:rPr>
              <a:t>https://www.ems2025.eu/</a:t>
            </a:r>
          </a:p>
          <a:p>
            <a:r>
              <a:rPr lang="en-GB" sz="2400" dirty="0">
                <a:solidFill>
                  <a:srgbClr val="4E88C7"/>
                </a:solidFill>
                <a:latin typeface="Calibri"/>
                <a:cs typeface="Calibri"/>
              </a:rPr>
              <a:t>https://www.conferences.uni-hamburg.de/event/602/</a:t>
            </a:r>
          </a:p>
          <a:p>
            <a:pPr algn="ctr"/>
            <a:endParaRPr lang="en-GB" sz="2400" dirty="0">
              <a:solidFill>
                <a:srgbClr val="4E88C7"/>
              </a:solidFill>
              <a:latin typeface="Calibri"/>
              <a:cs typeface="Calibri"/>
            </a:endParaRPr>
          </a:p>
          <a:p>
            <a:pPr algn="ctr"/>
            <a:endParaRPr lang="en-US" sz="3600" b="1" dirty="0">
              <a:solidFill>
                <a:srgbClr val="4E88C7"/>
              </a:solidFill>
              <a:latin typeface="Calibri"/>
              <a:cs typeface="Calibri"/>
            </a:endParaRPr>
          </a:p>
          <a:p>
            <a:pPr algn="ctr"/>
            <a:endParaRPr lang="en-US" sz="3600" b="1" dirty="0">
              <a:solidFill>
                <a:srgbClr val="4E88C7"/>
              </a:solidFill>
              <a:latin typeface="Calibri"/>
              <a:cs typeface="Calibri"/>
            </a:endParaRPr>
          </a:p>
        </p:txBody>
      </p:sp>
      <p:sp>
        <p:nvSpPr>
          <p:cNvPr id="2" name="TextovéPole 2">
            <a:extLst>
              <a:ext uri="{FF2B5EF4-FFF2-40B4-BE49-F238E27FC236}">
                <a16:creationId xmlns:a16="http://schemas.microsoft.com/office/drawing/2014/main" id="{0763AAAF-997E-382D-0926-18D4DE0408BC}"/>
              </a:ext>
            </a:extLst>
          </p:cNvPr>
          <p:cNvSpPr txBox="1"/>
          <p:nvPr/>
        </p:nvSpPr>
        <p:spPr>
          <a:xfrm>
            <a:off x="115231" y="5519284"/>
            <a:ext cx="10400370" cy="1200329"/>
          </a:xfrm>
          <a:prstGeom prst="rect">
            <a:avLst/>
          </a:prstGeom>
          <a:noFill/>
        </p:spPr>
        <p:txBody>
          <a:bodyPr wrap="square" rtlCol="0">
            <a:spAutoFit/>
          </a:bodyPr>
          <a:lstStyle/>
          <a:p>
            <a:r>
              <a:rPr lang="en-US" b="1" cap="small" dirty="0"/>
              <a:t>Acknowledgements</a:t>
            </a:r>
            <a:endParaRPr lang="cs-CZ" dirty="0"/>
          </a:p>
          <a:p>
            <a:r>
              <a:rPr lang="en-GB" dirty="0"/>
              <a:t>This project has been co-funded by the European Union with funding from the European Union’s Horizon Europe research and innovation programme under grant agreement No. 101056783 and from UKRI under the UK Government’s Horizon Europe Guarantee (UKRI Reference Numbers: 10040465, 10053814 and 10050799)</a:t>
            </a:r>
            <a:endParaRPr lang="cs-CZ" dirty="0"/>
          </a:p>
        </p:txBody>
      </p:sp>
    </p:spTree>
    <p:extLst>
      <p:ext uri="{BB962C8B-B14F-4D97-AF65-F5344CB8AC3E}">
        <p14:creationId xmlns:p14="http://schemas.microsoft.com/office/powerpoint/2010/main" val="5033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A3A51-DB06-208D-7B07-6DC3E7378FC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FBFBC61-DA98-D776-7AC6-26ABFF3FA167}"/>
              </a:ext>
            </a:extLst>
          </p:cNvPr>
          <p:cNvSpPr>
            <a:spLocks noGrp="1"/>
          </p:cNvSpPr>
          <p:nvPr>
            <p:ph type="ctrTitle"/>
          </p:nvPr>
        </p:nvSpPr>
        <p:spPr/>
        <p:txBody>
          <a:bodyPr>
            <a:noAutofit/>
          </a:bodyPr>
          <a:lstStyle/>
          <a:p>
            <a:r>
              <a:rPr lang="en-GB" sz="3200" dirty="0"/>
              <a:t>Non-CO2 or Short-lived Climate Forcers (SLCFs)</a:t>
            </a:r>
            <a:endParaRPr lang="it-IT" sz="3200" dirty="0"/>
          </a:p>
        </p:txBody>
      </p:sp>
      <p:sp>
        <p:nvSpPr>
          <p:cNvPr id="17" name="TextBox 2">
            <a:extLst>
              <a:ext uri="{FF2B5EF4-FFF2-40B4-BE49-F238E27FC236}">
                <a16:creationId xmlns:a16="http://schemas.microsoft.com/office/drawing/2014/main" id="{7815BD77-80BB-044A-0E91-27E3CF918E42}"/>
              </a:ext>
            </a:extLst>
          </p:cNvPr>
          <p:cNvSpPr txBox="1"/>
          <p:nvPr/>
        </p:nvSpPr>
        <p:spPr>
          <a:xfrm>
            <a:off x="918210" y="896421"/>
            <a:ext cx="10355580" cy="4893647"/>
          </a:xfrm>
          <a:prstGeom prst="rect">
            <a:avLst/>
          </a:prstGeom>
          <a:noFill/>
        </p:spPr>
        <p:txBody>
          <a:bodyPr wrap="square">
            <a:spAutoFit/>
          </a:bodyPr>
          <a:lstStyle/>
          <a:p>
            <a:r>
              <a:rPr lang="en-US" sz="2400" b="1" dirty="0">
                <a:solidFill>
                  <a:srgbClr val="FF0000"/>
                </a:solidFill>
              </a:rPr>
              <a:t>What are short-lived climate forcers?</a:t>
            </a:r>
          </a:p>
          <a:p>
            <a:r>
              <a:rPr lang="en-US" sz="2000" dirty="0"/>
              <a:t>SLCFs are substances that affect climate and are, in most cases, air pollutants. They include:</a:t>
            </a:r>
          </a:p>
          <a:p>
            <a:pPr marL="342900" indent="-342900">
              <a:buFont typeface="Arial" panose="020B0604020202020204" pitchFamily="34" charset="0"/>
              <a:buChar char="•"/>
            </a:pPr>
            <a:r>
              <a:rPr lang="en-US" sz="2000" b="1" dirty="0"/>
              <a:t>aerosols or particulate matter (PM) components </a:t>
            </a:r>
            <a:r>
              <a:rPr lang="en-US" sz="2000" dirty="0"/>
              <a:t>(SOA, SIA, BC, mineral dust and sea spray),</a:t>
            </a:r>
          </a:p>
          <a:p>
            <a:pPr marL="342900" indent="-342900">
              <a:buFont typeface="Arial" panose="020B0604020202020204" pitchFamily="34" charset="0"/>
              <a:buChar char="•"/>
            </a:pPr>
            <a:r>
              <a:rPr lang="en-US" sz="2000" b="1" dirty="0"/>
              <a:t>chemically reactive gases </a:t>
            </a:r>
            <a:r>
              <a:rPr lang="en-US" sz="2000" dirty="0"/>
              <a:t>(CH</a:t>
            </a:r>
            <a:r>
              <a:rPr lang="en-US" sz="2000" baseline="-25000" dirty="0"/>
              <a:t>4</a:t>
            </a:r>
            <a:r>
              <a:rPr lang="en-US" sz="2000" dirty="0"/>
              <a:t>, O</a:t>
            </a:r>
            <a:r>
              <a:rPr lang="en-US" sz="2000" baseline="-25000" dirty="0"/>
              <a:t>3</a:t>
            </a:r>
            <a:r>
              <a:rPr lang="en-US" sz="2000" dirty="0"/>
              <a:t>, NO</a:t>
            </a:r>
            <a:r>
              <a:rPr lang="en-US" sz="2000" baseline="-25000" dirty="0"/>
              <a:t>2</a:t>
            </a:r>
            <a:r>
              <a:rPr lang="en-US" sz="2000" dirty="0"/>
              <a:t>, CO, VOCs, SO</a:t>
            </a:r>
            <a:r>
              <a:rPr lang="en-US" sz="2000" baseline="-25000" dirty="0"/>
              <a:t>2</a:t>
            </a:r>
            <a:r>
              <a:rPr lang="en-US" sz="2000" dirty="0"/>
              <a:t>, NH</a:t>
            </a:r>
            <a:r>
              <a:rPr lang="en-US" sz="2000" baseline="-25000" dirty="0"/>
              <a:t>3</a:t>
            </a:r>
            <a:r>
              <a:rPr lang="en-US" sz="2000" dirty="0"/>
              <a:t>, halogenated compounds). </a:t>
            </a:r>
          </a:p>
          <a:p>
            <a:pPr marL="342900" indent="-342900">
              <a:buFont typeface="Arial" panose="020B0604020202020204" pitchFamily="34" charset="0"/>
              <a:buChar char="•"/>
            </a:pPr>
            <a:endParaRPr lang="en-US" sz="2000" b="0" i="0" u="none" strike="noStrike" baseline="0" dirty="0"/>
          </a:p>
          <a:p>
            <a:r>
              <a:rPr lang="en-US" sz="2400" b="1" dirty="0">
                <a:solidFill>
                  <a:srgbClr val="FF0000"/>
                </a:solidFill>
              </a:rPr>
              <a:t>Why are they important as climate forcers?</a:t>
            </a:r>
          </a:p>
          <a:p>
            <a:pPr marL="342900" indent="-342900" algn="l">
              <a:buFont typeface="Arial" panose="020B0604020202020204" pitchFamily="34" charset="0"/>
              <a:buChar char="•"/>
            </a:pPr>
            <a:r>
              <a:rPr lang="en-GB" sz="2000" b="1" dirty="0"/>
              <a:t>SLCFs are either radiatively active or precursors of radiatively active compounds </a:t>
            </a:r>
            <a:r>
              <a:rPr lang="en-GB" sz="2000" dirty="0"/>
              <a:t>through atmospheric chemistry. </a:t>
            </a:r>
            <a:r>
              <a:rPr lang="en-GB" sz="2000" b="1" dirty="0"/>
              <a:t>They can have either cooling or warming effects</a:t>
            </a:r>
            <a:r>
              <a:rPr lang="en-GB" sz="2000" dirty="0"/>
              <a:t>.</a:t>
            </a:r>
          </a:p>
          <a:p>
            <a:pPr marL="342900" indent="-342900">
              <a:buFont typeface="Arial" panose="020B0604020202020204" pitchFamily="34" charset="0"/>
              <a:buChar char="•"/>
            </a:pPr>
            <a:r>
              <a:rPr lang="en-GB" sz="2000" dirty="0"/>
              <a:t>Well mixed CO</a:t>
            </a:r>
            <a:r>
              <a:rPr lang="en-GB" sz="2000" baseline="-25000" dirty="0"/>
              <a:t>2</a:t>
            </a:r>
            <a:r>
              <a:rPr lang="en-GB" sz="2000" dirty="0"/>
              <a:t> impacts are understood with high confidence level, while </a:t>
            </a:r>
            <a:r>
              <a:rPr lang="en-GB" sz="2000" b="1" dirty="0"/>
              <a:t>there are knowledge gaps concerning the impact of non-CO</a:t>
            </a:r>
            <a:r>
              <a:rPr lang="en-GB" sz="2000" b="1" baseline="-25000" dirty="0"/>
              <a:t>2</a:t>
            </a:r>
            <a:r>
              <a:rPr lang="en-GB" sz="2000" b="1" dirty="0"/>
              <a:t> radiative forcers</a:t>
            </a:r>
            <a:endParaRPr lang="en-GB" sz="2000" dirty="0"/>
          </a:p>
          <a:p>
            <a:pPr marL="342900" indent="-342900">
              <a:buFont typeface="Arial" panose="020B0604020202020204" pitchFamily="34" charset="0"/>
              <a:buChar char="•"/>
            </a:pPr>
            <a:endParaRPr lang="en-GB" sz="2000" b="1" dirty="0">
              <a:solidFill>
                <a:srgbClr val="FF0000"/>
              </a:solidFill>
            </a:endParaRPr>
          </a:p>
          <a:p>
            <a:pPr marL="342900" indent="-342900">
              <a:buFont typeface="Arial" panose="020B0604020202020204" pitchFamily="34" charset="0"/>
              <a:buChar char="•"/>
            </a:pPr>
            <a:r>
              <a:rPr lang="en-GB" sz="2400" b="1" dirty="0">
                <a:solidFill>
                  <a:srgbClr val="FF0000"/>
                </a:solidFill>
              </a:rPr>
              <a:t>What do their features imply?</a:t>
            </a:r>
          </a:p>
          <a:p>
            <a:pPr marL="342900" indent="-342900">
              <a:buFont typeface="Arial" panose="020B0604020202020204" pitchFamily="34" charset="0"/>
              <a:buChar char="•"/>
            </a:pPr>
            <a:r>
              <a:rPr lang="en-GB" sz="2000" b="1" dirty="0"/>
              <a:t>SLCFs effect occurs predominantly in the first two decades </a:t>
            </a:r>
            <a:r>
              <a:rPr lang="en-GB" sz="2000" dirty="0"/>
              <a:t>after their emission/formation</a:t>
            </a:r>
          </a:p>
          <a:p>
            <a:pPr marL="342900" indent="-342900">
              <a:buFont typeface="Arial" panose="020B0604020202020204" pitchFamily="34" charset="0"/>
              <a:buChar char="•"/>
            </a:pPr>
            <a:r>
              <a:rPr lang="en-GB" sz="2000" b="1" dirty="0"/>
              <a:t>The return time of emission reduction policies is expected to be much shorter than for CO</a:t>
            </a:r>
            <a:r>
              <a:rPr lang="en-GB" sz="2000" b="1" baseline="-25000" dirty="0"/>
              <a:t>2</a:t>
            </a:r>
            <a:endParaRPr lang="en-GB" sz="2000" b="1" dirty="0"/>
          </a:p>
          <a:p>
            <a:pPr marL="342900" indent="-342900">
              <a:buFont typeface="Arial" panose="020B0604020202020204" pitchFamily="34" charset="0"/>
              <a:buChar char="•"/>
            </a:pPr>
            <a:r>
              <a:rPr lang="en-GB" sz="2000" dirty="0"/>
              <a:t>Due to their short lifetime, </a:t>
            </a:r>
            <a:r>
              <a:rPr lang="en-GB" sz="2000" b="1" dirty="0"/>
              <a:t>they can have regional impact</a:t>
            </a:r>
          </a:p>
        </p:txBody>
      </p:sp>
    </p:spTree>
    <p:extLst>
      <p:ext uri="{BB962C8B-B14F-4D97-AF65-F5344CB8AC3E}">
        <p14:creationId xmlns:p14="http://schemas.microsoft.com/office/powerpoint/2010/main" val="2046970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B59D1-DBD3-894C-F669-704A184E6AF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1FA13C8-D631-8ED3-42A4-2F3BDAA41FA2}"/>
              </a:ext>
            </a:extLst>
          </p:cNvPr>
          <p:cNvSpPr>
            <a:spLocks noGrp="1"/>
          </p:cNvSpPr>
          <p:nvPr>
            <p:ph type="ctrTitle"/>
          </p:nvPr>
        </p:nvSpPr>
        <p:spPr/>
        <p:txBody>
          <a:bodyPr>
            <a:noAutofit/>
          </a:bodyPr>
          <a:lstStyle/>
          <a:p>
            <a:r>
              <a:rPr lang="en-GB" sz="3200" dirty="0"/>
              <a:t>SLCFs radiative forcing and temperature response</a:t>
            </a:r>
            <a:endParaRPr lang="it-IT" sz="3200" dirty="0"/>
          </a:p>
        </p:txBody>
      </p:sp>
      <p:pic>
        <p:nvPicPr>
          <p:cNvPr id="5" name="Immagine 4">
            <a:extLst>
              <a:ext uri="{FF2B5EF4-FFF2-40B4-BE49-F238E27FC236}">
                <a16:creationId xmlns:a16="http://schemas.microsoft.com/office/drawing/2014/main" id="{230D5B00-2D2F-F14F-F974-38DC182105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0390" y="1199537"/>
            <a:ext cx="10431220" cy="4041056"/>
          </a:xfrm>
          <a:prstGeom prst="rect">
            <a:avLst/>
          </a:prstGeom>
        </p:spPr>
      </p:pic>
      <p:sp>
        <p:nvSpPr>
          <p:cNvPr id="6" name="CasellaDiTesto 5">
            <a:extLst>
              <a:ext uri="{FF2B5EF4-FFF2-40B4-BE49-F238E27FC236}">
                <a16:creationId xmlns:a16="http://schemas.microsoft.com/office/drawing/2014/main" id="{10351B29-D0A0-6AF6-BB40-870778299A0A}"/>
              </a:ext>
            </a:extLst>
          </p:cNvPr>
          <p:cNvSpPr txBox="1"/>
          <p:nvPr/>
        </p:nvSpPr>
        <p:spPr>
          <a:xfrm>
            <a:off x="3741467" y="5555507"/>
            <a:ext cx="7570143" cy="461665"/>
          </a:xfrm>
          <a:prstGeom prst="rect">
            <a:avLst/>
          </a:prstGeom>
          <a:noFill/>
        </p:spPr>
        <p:txBody>
          <a:bodyPr wrap="square">
            <a:spAutoFit/>
          </a:bodyPr>
          <a:lstStyle/>
          <a:p>
            <a:pPr algn="l"/>
            <a:r>
              <a:rPr lang="en-GB" sz="1200" b="1" i="0" u="none" strike="noStrike" baseline="0" dirty="0">
                <a:solidFill>
                  <a:srgbClr val="00005C"/>
                </a:solidFill>
                <a:cs typeface="Times New Roman" panose="02020603050405020304" pitchFamily="18" charset="0"/>
              </a:rPr>
              <a:t>Figure 6.12 | Contribution to effective radiative forcing (ERF) (a) and global mean surface air temperature (GSAT) change (b) from component emissions between 1750 to 2019 based on CMIP6 models (Thornhill et al., 2021b).</a:t>
            </a:r>
            <a:endParaRPr lang="en-GB" sz="1200" dirty="0">
              <a:cs typeface="Times New Roman" panose="02020603050405020304" pitchFamily="18" charset="0"/>
            </a:endParaRPr>
          </a:p>
        </p:txBody>
      </p:sp>
      <p:sp>
        <p:nvSpPr>
          <p:cNvPr id="9" name="CasellaDiTesto 8">
            <a:extLst>
              <a:ext uri="{FF2B5EF4-FFF2-40B4-BE49-F238E27FC236}">
                <a16:creationId xmlns:a16="http://schemas.microsoft.com/office/drawing/2014/main" id="{AE1FF7D8-4A57-DEF3-8367-025A8B185D1A}"/>
              </a:ext>
            </a:extLst>
          </p:cNvPr>
          <p:cNvSpPr txBox="1"/>
          <p:nvPr/>
        </p:nvSpPr>
        <p:spPr>
          <a:xfrm>
            <a:off x="140646" y="6361582"/>
            <a:ext cx="4976199" cy="307777"/>
          </a:xfrm>
          <a:prstGeom prst="rect">
            <a:avLst/>
          </a:prstGeom>
          <a:noFill/>
          <a:ln w="9525">
            <a:solidFill>
              <a:schemeClr val="tx1"/>
            </a:solidFill>
          </a:ln>
        </p:spPr>
        <p:txBody>
          <a:bodyPr wrap="square" anchor="ctr">
            <a:spAutoFit/>
          </a:bodyPr>
          <a:lstStyle/>
          <a:p>
            <a:r>
              <a:rPr lang="it-IT" sz="1400" dirty="0" err="1"/>
              <a:t>Figures</a:t>
            </a:r>
            <a:r>
              <a:rPr lang="it-IT" sz="1400" dirty="0"/>
              <a:t> from </a:t>
            </a:r>
            <a:r>
              <a:rPr lang="cs-CZ" sz="1400" dirty="0"/>
              <a:t>IPCC AR6 WGI</a:t>
            </a:r>
            <a:r>
              <a:rPr lang="it-IT" sz="1400" i="1" dirty="0"/>
              <a:t>, </a:t>
            </a:r>
            <a:r>
              <a:rPr lang="it-IT" sz="1400" i="1" dirty="0" err="1"/>
              <a:t>Section</a:t>
            </a:r>
            <a:r>
              <a:rPr lang="it-IT" sz="1400" i="1" dirty="0"/>
              <a:t> 6: Short-</a:t>
            </a:r>
            <a:r>
              <a:rPr lang="it-IT" sz="1400" i="1" dirty="0" err="1"/>
              <a:t>Lived</a:t>
            </a:r>
            <a:r>
              <a:rPr lang="it-IT" sz="1400" i="1" dirty="0"/>
              <a:t> Climate </a:t>
            </a:r>
            <a:r>
              <a:rPr lang="it-IT" sz="1400" i="1" dirty="0" err="1"/>
              <a:t>Forcers</a:t>
            </a:r>
            <a:r>
              <a:rPr lang="it-IT" sz="1400" i="1" dirty="0"/>
              <a:t> </a:t>
            </a:r>
            <a:endParaRPr lang="en-GB" sz="1400" i="1" dirty="0"/>
          </a:p>
        </p:txBody>
      </p:sp>
      <p:grpSp>
        <p:nvGrpSpPr>
          <p:cNvPr id="12" name="Gruppo 11">
            <a:extLst>
              <a:ext uri="{FF2B5EF4-FFF2-40B4-BE49-F238E27FC236}">
                <a16:creationId xmlns:a16="http://schemas.microsoft.com/office/drawing/2014/main" id="{7F5CB77D-E00E-EB13-77BD-9C0B71DBCB5F}"/>
              </a:ext>
            </a:extLst>
          </p:cNvPr>
          <p:cNvGrpSpPr/>
          <p:nvPr/>
        </p:nvGrpSpPr>
        <p:grpSpPr>
          <a:xfrm>
            <a:off x="140646" y="1533833"/>
            <a:ext cx="10281548" cy="963561"/>
            <a:chOff x="140646" y="1533833"/>
            <a:chExt cx="10281548" cy="963561"/>
          </a:xfrm>
        </p:grpSpPr>
        <p:sp>
          <p:nvSpPr>
            <p:cNvPr id="3" name="Rettangolo 2">
              <a:extLst>
                <a:ext uri="{FF2B5EF4-FFF2-40B4-BE49-F238E27FC236}">
                  <a16:creationId xmlns:a16="http://schemas.microsoft.com/office/drawing/2014/main" id="{E7EA18BC-3B77-93BA-E6F5-AA3DC0D16178}"/>
                </a:ext>
              </a:extLst>
            </p:cNvPr>
            <p:cNvSpPr/>
            <p:nvPr/>
          </p:nvSpPr>
          <p:spPr>
            <a:xfrm>
              <a:off x="880390" y="1533833"/>
              <a:ext cx="9541804" cy="96356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B296D4A5-68C1-901C-9D2D-567EE9E58F4E}"/>
                </a:ext>
              </a:extLst>
            </p:cNvPr>
            <p:cNvSpPr txBox="1"/>
            <p:nvPr/>
          </p:nvSpPr>
          <p:spPr>
            <a:xfrm>
              <a:off x="140646" y="1804270"/>
              <a:ext cx="739744" cy="369332"/>
            </a:xfrm>
            <a:prstGeom prst="rect">
              <a:avLst/>
            </a:prstGeom>
            <a:noFill/>
          </p:spPr>
          <p:txBody>
            <a:bodyPr wrap="square" rtlCol="0">
              <a:spAutoFit/>
            </a:bodyPr>
            <a:lstStyle/>
            <a:p>
              <a:r>
                <a:rPr lang="it-IT" b="1" dirty="0" err="1">
                  <a:solidFill>
                    <a:schemeClr val="accent1"/>
                  </a:solidFill>
                </a:rPr>
                <a:t>GHGs</a:t>
              </a:r>
              <a:endParaRPr lang="en-GB" b="1" dirty="0">
                <a:solidFill>
                  <a:schemeClr val="accent1"/>
                </a:solidFill>
              </a:endParaRPr>
            </a:p>
          </p:txBody>
        </p:sp>
      </p:grpSp>
      <p:grpSp>
        <p:nvGrpSpPr>
          <p:cNvPr id="13" name="Gruppo 12">
            <a:extLst>
              <a:ext uri="{FF2B5EF4-FFF2-40B4-BE49-F238E27FC236}">
                <a16:creationId xmlns:a16="http://schemas.microsoft.com/office/drawing/2014/main" id="{9D7A34AA-EA4E-D2F5-337C-3845B43D4B88}"/>
              </a:ext>
            </a:extLst>
          </p:cNvPr>
          <p:cNvGrpSpPr/>
          <p:nvPr/>
        </p:nvGrpSpPr>
        <p:grpSpPr>
          <a:xfrm>
            <a:off x="150478" y="2497394"/>
            <a:ext cx="8659225" cy="2074491"/>
            <a:chOff x="150478" y="2497394"/>
            <a:chExt cx="8659225" cy="2074491"/>
          </a:xfrm>
        </p:grpSpPr>
        <p:sp>
          <p:nvSpPr>
            <p:cNvPr id="4" name="Rettangolo 3">
              <a:extLst>
                <a:ext uri="{FF2B5EF4-FFF2-40B4-BE49-F238E27FC236}">
                  <a16:creationId xmlns:a16="http://schemas.microsoft.com/office/drawing/2014/main" id="{F556542A-BAF9-BE19-78F1-4D8F058FD5C4}"/>
                </a:ext>
              </a:extLst>
            </p:cNvPr>
            <p:cNvSpPr/>
            <p:nvPr/>
          </p:nvSpPr>
          <p:spPr>
            <a:xfrm>
              <a:off x="890222" y="2497394"/>
              <a:ext cx="7919481" cy="20744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asellaDiTesto 10">
              <a:extLst>
                <a:ext uri="{FF2B5EF4-FFF2-40B4-BE49-F238E27FC236}">
                  <a16:creationId xmlns:a16="http://schemas.microsoft.com/office/drawing/2014/main" id="{F1B2953D-0702-7B26-2B4E-9EEC3E5398E9}"/>
                </a:ext>
              </a:extLst>
            </p:cNvPr>
            <p:cNvSpPr txBox="1"/>
            <p:nvPr/>
          </p:nvSpPr>
          <p:spPr>
            <a:xfrm>
              <a:off x="150478" y="3314255"/>
              <a:ext cx="739744" cy="369332"/>
            </a:xfrm>
            <a:prstGeom prst="rect">
              <a:avLst/>
            </a:prstGeom>
            <a:noFill/>
          </p:spPr>
          <p:txBody>
            <a:bodyPr wrap="square" rtlCol="0">
              <a:spAutoFit/>
            </a:bodyPr>
            <a:lstStyle/>
            <a:p>
              <a:r>
                <a:rPr lang="it-IT" b="1" dirty="0" err="1">
                  <a:solidFill>
                    <a:srgbClr val="FF0000"/>
                  </a:solidFill>
                </a:rPr>
                <a:t>SLCPs</a:t>
              </a:r>
              <a:endParaRPr lang="en-GB" b="1" dirty="0">
                <a:solidFill>
                  <a:srgbClr val="FF0000"/>
                </a:solidFill>
              </a:endParaRPr>
            </a:p>
          </p:txBody>
        </p:sp>
      </p:grpSp>
    </p:spTree>
    <p:extLst>
      <p:ext uri="{BB962C8B-B14F-4D97-AF65-F5344CB8AC3E}">
        <p14:creationId xmlns:p14="http://schemas.microsoft.com/office/powerpoint/2010/main" val="275547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42806-910F-5B34-CCB1-8B41C80C463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87938D9-7934-9515-F46D-15EA1BA38418}"/>
              </a:ext>
            </a:extLst>
          </p:cNvPr>
          <p:cNvSpPr>
            <a:spLocks noGrp="1"/>
          </p:cNvSpPr>
          <p:nvPr>
            <p:ph type="ctrTitle"/>
          </p:nvPr>
        </p:nvSpPr>
        <p:spPr>
          <a:xfrm>
            <a:off x="470415" y="188641"/>
            <a:ext cx="10217250" cy="432048"/>
          </a:xfrm>
        </p:spPr>
        <p:txBody>
          <a:bodyPr>
            <a:noAutofit/>
          </a:bodyPr>
          <a:lstStyle/>
          <a:p>
            <a:r>
              <a:rPr lang="it-IT" sz="2800" dirty="0"/>
              <a:t>Air </a:t>
            </a:r>
            <a:r>
              <a:rPr lang="it-IT" sz="2800" dirty="0" err="1"/>
              <a:t>Pollution</a:t>
            </a:r>
            <a:r>
              <a:rPr lang="it-IT" sz="2800" dirty="0"/>
              <a:t> and Climate links, </a:t>
            </a:r>
            <a:r>
              <a:rPr lang="it-IT" sz="2800" dirty="0" err="1"/>
              <a:t>mitigation</a:t>
            </a:r>
            <a:r>
              <a:rPr lang="it-IT" sz="2800" dirty="0"/>
              <a:t> </a:t>
            </a:r>
            <a:r>
              <a:rPr lang="it-IT" sz="2800" dirty="0" err="1"/>
              <a:t>measures</a:t>
            </a:r>
            <a:r>
              <a:rPr lang="it-IT" sz="2800" dirty="0"/>
              <a:t> interaction</a:t>
            </a:r>
            <a:endParaRPr lang="en-GB" sz="2800" dirty="0"/>
          </a:p>
        </p:txBody>
      </p:sp>
      <p:sp>
        <p:nvSpPr>
          <p:cNvPr id="16" name="CasellaDiTesto 15">
            <a:extLst>
              <a:ext uri="{FF2B5EF4-FFF2-40B4-BE49-F238E27FC236}">
                <a16:creationId xmlns:a16="http://schemas.microsoft.com/office/drawing/2014/main" id="{B1C5BAD4-11C7-3492-095E-50544BA9116E}"/>
              </a:ext>
            </a:extLst>
          </p:cNvPr>
          <p:cNvSpPr txBox="1"/>
          <p:nvPr/>
        </p:nvSpPr>
        <p:spPr>
          <a:xfrm>
            <a:off x="4768232" y="1699971"/>
            <a:ext cx="7322168" cy="4524315"/>
          </a:xfrm>
          <a:prstGeom prst="rect">
            <a:avLst/>
          </a:prstGeom>
          <a:noFill/>
        </p:spPr>
        <p:txBody>
          <a:bodyPr wrap="square">
            <a:spAutoFit/>
          </a:bodyPr>
          <a:lstStyle/>
          <a:p>
            <a:r>
              <a:rPr lang="en-GB" sz="2000" dirty="0">
                <a:solidFill>
                  <a:srgbClr val="FF0000"/>
                </a:solidFill>
              </a:rPr>
              <a:t>Controversial measures:</a:t>
            </a:r>
          </a:p>
          <a:p>
            <a:endParaRPr lang="en-GB" sz="2000" dirty="0">
              <a:solidFill>
                <a:srgbClr val="FF0000"/>
              </a:solidFill>
            </a:endParaRPr>
          </a:p>
          <a:p>
            <a:pPr marL="171450" indent="-171450">
              <a:buFont typeface="Arial" panose="020B0604020202020204" pitchFamily="34" charset="0"/>
              <a:buChar char="•"/>
            </a:pPr>
            <a:r>
              <a:rPr lang="en-GB" sz="1600" b="1" i="0" u="none" strike="noStrike" baseline="0" dirty="0">
                <a:solidFill>
                  <a:schemeClr val="accent1"/>
                </a:solidFill>
              </a:rPr>
              <a:t>Wood burning has been considered as carbon neutral </a:t>
            </a:r>
            <a:r>
              <a:rPr lang="en-GB" sz="1600" b="0" i="0" u="none" strike="noStrike" baseline="0" dirty="0">
                <a:solidFill>
                  <a:schemeClr val="accent1"/>
                </a:solidFill>
              </a:rPr>
              <a:t>but it </a:t>
            </a:r>
            <a:r>
              <a:rPr lang="en-GB" sz="1600" b="1" i="0" u="none" strike="noStrike" baseline="0" dirty="0">
                <a:solidFill>
                  <a:schemeClr val="accent1"/>
                </a:solidFill>
              </a:rPr>
              <a:t>emits air pollutants (in particular PM) </a:t>
            </a:r>
            <a:r>
              <a:rPr lang="en-GB" sz="1600" dirty="0">
                <a:solidFill>
                  <a:schemeClr val="accent1"/>
                </a:solidFill>
              </a:rPr>
              <a:t>with higher EF that other fuels.</a:t>
            </a:r>
          </a:p>
          <a:p>
            <a:pPr marL="171450" indent="-171450">
              <a:buFont typeface="Arial" panose="020B0604020202020204" pitchFamily="34" charset="0"/>
              <a:buChar char="•"/>
            </a:pPr>
            <a:r>
              <a:rPr lang="en-GB" sz="1600" b="1" i="0" u="none" strike="noStrike" baseline="0" dirty="0">
                <a:solidFill>
                  <a:schemeClr val="accent4">
                    <a:lumMod val="75000"/>
                  </a:schemeClr>
                </a:solidFill>
              </a:rPr>
              <a:t>decreasing the amount of sulphate aerosols improves air quality but results in a warming influence on the climate</a:t>
            </a:r>
          </a:p>
          <a:p>
            <a:pPr marL="171450" indent="-171450">
              <a:buFont typeface="Arial" panose="020B0604020202020204" pitchFamily="34" charset="0"/>
              <a:buChar char="•"/>
            </a:pPr>
            <a:r>
              <a:rPr lang="en-GB" sz="1600" b="1" dirty="0">
                <a:solidFill>
                  <a:srgbClr val="7030A0"/>
                </a:solidFill>
              </a:rPr>
              <a:t>Diesel cars penetration in Europe</a:t>
            </a:r>
            <a:r>
              <a:rPr lang="en-GB" sz="1600" dirty="0">
                <a:solidFill>
                  <a:srgbClr val="7030A0"/>
                </a:solidFill>
              </a:rPr>
              <a:t> due to supposed lower CO</a:t>
            </a:r>
            <a:r>
              <a:rPr lang="en-GB" sz="1600" baseline="-25000" dirty="0">
                <a:solidFill>
                  <a:srgbClr val="7030A0"/>
                </a:solidFill>
              </a:rPr>
              <a:t>2</a:t>
            </a:r>
            <a:r>
              <a:rPr lang="en-GB" sz="1600" dirty="0">
                <a:solidFill>
                  <a:srgbClr val="7030A0"/>
                </a:solidFill>
              </a:rPr>
              <a:t> emissions than petrol car </a:t>
            </a:r>
            <a:r>
              <a:rPr lang="en-GB" sz="1600" b="1" dirty="0">
                <a:solidFill>
                  <a:srgbClr val="7030A0"/>
                </a:solidFill>
              </a:rPr>
              <a:t>increased NOx and PM emissions</a:t>
            </a:r>
            <a:endParaRPr lang="en-GB" sz="1600" b="0" i="0" u="none" strike="noStrike" baseline="0" dirty="0"/>
          </a:p>
          <a:p>
            <a:pPr marL="171450" indent="-171450">
              <a:buFont typeface="Arial" panose="020B0604020202020204" pitchFamily="34" charset="0"/>
              <a:buChar char="•"/>
            </a:pPr>
            <a:endParaRPr lang="en-GB" sz="1600" b="0" i="0" u="none" strike="noStrike" baseline="0" dirty="0"/>
          </a:p>
          <a:p>
            <a:r>
              <a:rPr lang="en-GB" sz="2000" dirty="0">
                <a:solidFill>
                  <a:srgbClr val="FF0000"/>
                </a:solidFill>
              </a:rPr>
              <a:t>Policies improving air quality and limiting climate change:</a:t>
            </a:r>
          </a:p>
          <a:p>
            <a:endParaRPr lang="en-GB" sz="2000" dirty="0">
              <a:solidFill>
                <a:srgbClr val="FF0000"/>
              </a:solidFill>
            </a:endParaRPr>
          </a:p>
          <a:p>
            <a:pPr marL="171450" indent="-171450">
              <a:buFont typeface="Arial" panose="020B0604020202020204" pitchFamily="34" charset="0"/>
              <a:buChar char="•"/>
            </a:pPr>
            <a:r>
              <a:rPr lang="en-GB" sz="1600" b="1" dirty="0">
                <a:solidFill>
                  <a:schemeClr val="accent6"/>
                </a:solidFill>
              </a:rPr>
              <a:t>energy efficiency </a:t>
            </a:r>
            <a:r>
              <a:rPr lang="en-GB" sz="1600" dirty="0">
                <a:solidFill>
                  <a:schemeClr val="accent6"/>
                </a:solidFill>
              </a:rPr>
              <a:t>measures</a:t>
            </a:r>
          </a:p>
          <a:p>
            <a:pPr marL="171450" indent="-171450">
              <a:buFont typeface="Arial" panose="020B0604020202020204" pitchFamily="34" charset="0"/>
              <a:buChar char="•"/>
            </a:pPr>
            <a:r>
              <a:rPr lang="en-GB" sz="1600" b="1" dirty="0">
                <a:solidFill>
                  <a:schemeClr val="accent6"/>
                </a:solidFill>
              </a:rPr>
              <a:t>methane capture/recovery </a:t>
            </a:r>
            <a:r>
              <a:rPr lang="en-GB" sz="1600" dirty="0">
                <a:solidFill>
                  <a:schemeClr val="accent6"/>
                </a:solidFill>
              </a:rPr>
              <a:t>from the oil and gas industry and solid-waste management</a:t>
            </a:r>
          </a:p>
          <a:p>
            <a:pPr marL="171450" indent="-171450">
              <a:buFont typeface="Arial" panose="020B0604020202020204" pitchFamily="34" charset="0"/>
              <a:buChar char="•"/>
            </a:pPr>
            <a:r>
              <a:rPr lang="en-GB" sz="1600" b="1" dirty="0">
                <a:solidFill>
                  <a:schemeClr val="accent6"/>
                </a:solidFill>
              </a:rPr>
              <a:t>zero-emissions vehicles</a:t>
            </a:r>
            <a:r>
              <a:rPr lang="en-GB" sz="1600" dirty="0">
                <a:solidFill>
                  <a:schemeClr val="accent6"/>
                </a:solidFill>
              </a:rPr>
              <a:t>, filtering of soot for diesel vehicles</a:t>
            </a:r>
          </a:p>
          <a:p>
            <a:pPr marL="171450" indent="-171450">
              <a:buFont typeface="Arial" panose="020B0604020202020204" pitchFamily="34" charset="0"/>
              <a:buChar char="•"/>
            </a:pPr>
            <a:r>
              <a:rPr lang="en-GB" sz="1600" b="1" dirty="0">
                <a:solidFill>
                  <a:schemeClr val="accent6"/>
                </a:solidFill>
              </a:rPr>
              <a:t>efficient and clean stoves </a:t>
            </a:r>
            <a:r>
              <a:rPr lang="en-GB" sz="1600" dirty="0">
                <a:solidFill>
                  <a:schemeClr val="accent6"/>
                </a:solidFill>
              </a:rPr>
              <a:t>for heating and cooking</a:t>
            </a:r>
          </a:p>
          <a:p>
            <a:pPr marL="171450" indent="-171450">
              <a:buFont typeface="Arial" panose="020B0604020202020204" pitchFamily="34" charset="0"/>
              <a:buChar char="•"/>
            </a:pPr>
            <a:r>
              <a:rPr lang="en-GB" sz="1600" b="1" dirty="0">
                <a:solidFill>
                  <a:schemeClr val="accent6"/>
                </a:solidFill>
              </a:rPr>
              <a:t>reducing agricultural </a:t>
            </a:r>
            <a:r>
              <a:rPr lang="en-GB" sz="1600" dirty="0">
                <a:solidFill>
                  <a:schemeClr val="accent6"/>
                </a:solidFill>
              </a:rPr>
              <a:t>waste burning and </a:t>
            </a:r>
            <a:r>
              <a:rPr lang="en-GB" sz="1600" b="1" dirty="0">
                <a:solidFill>
                  <a:schemeClr val="accent6"/>
                </a:solidFill>
              </a:rPr>
              <a:t>emissions</a:t>
            </a:r>
          </a:p>
        </p:txBody>
      </p:sp>
      <p:sp>
        <p:nvSpPr>
          <p:cNvPr id="9" name="CasellaDiTesto 8">
            <a:extLst>
              <a:ext uri="{FF2B5EF4-FFF2-40B4-BE49-F238E27FC236}">
                <a16:creationId xmlns:a16="http://schemas.microsoft.com/office/drawing/2014/main" id="{4BBBC9CA-5AE5-1965-6D7C-163C2C3D0D3B}"/>
              </a:ext>
            </a:extLst>
          </p:cNvPr>
          <p:cNvSpPr txBox="1"/>
          <p:nvPr/>
        </p:nvSpPr>
        <p:spPr>
          <a:xfrm>
            <a:off x="160592" y="6161848"/>
            <a:ext cx="4337198" cy="430887"/>
          </a:xfrm>
          <a:prstGeom prst="rect">
            <a:avLst/>
          </a:prstGeom>
          <a:noFill/>
        </p:spPr>
        <p:txBody>
          <a:bodyPr wrap="square">
            <a:spAutoFit/>
          </a:bodyPr>
          <a:lstStyle/>
          <a:p>
            <a:r>
              <a:rPr lang="en-GB" sz="1100" dirty="0"/>
              <a:t>von </a:t>
            </a:r>
            <a:r>
              <a:rPr lang="en-GB" sz="1100" dirty="0" err="1"/>
              <a:t>Schneidemesser</a:t>
            </a:r>
            <a:r>
              <a:rPr lang="en-GB" sz="1100" dirty="0"/>
              <a:t>, E. et al., 2015: Chemistry and the Linkages between Air Quality and Climate Change. Chemical Reviews, 115(10), 3856–3897</a:t>
            </a:r>
          </a:p>
        </p:txBody>
      </p:sp>
      <p:pic>
        <p:nvPicPr>
          <p:cNvPr id="6" name="Immagine 5">
            <a:extLst>
              <a:ext uri="{FF2B5EF4-FFF2-40B4-BE49-F238E27FC236}">
                <a16:creationId xmlns:a16="http://schemas.microsoft.com/office/drawing/2014/main" id="{8196DC8A-8FB7-A51C-94AF-8BF9FB5450B3}"/>
              </a:ext>
            </a:extLst>
          </p:cNvPr>
          <p:cNvPicPr>
            <a:picLocks noChangeAspect="1"/>
          </p:cNvPicPr>
          <p:nvPr/>
        </p:nvPicPr>
        <p:blipFill>
          <a:blip r:embed="rId2"/>
          <a:stretch>
            <a:fillRect/>
          </a:stretch>
        </p:blipFill>
        <p:spPr>
          <a:xfrm>
            <a:off x="108569" y="1779638"/>
            <a:ext cx="4389221" cy="4382210"/>
          </a:xfrm>
          <a:prstGeom prst="rect">
            <a:avLst/>
          </a:prstGeom>
        </p:spPr>
      </p:pic>
      <p:sp>
        <p:nvSpPr>
          <p:cNvPr id="4" name="CasellaDiTesto 3">
            <a:extLst>
              <a:ext uri="{FF2B5EF4-FFF2-40B4-BE49-F238E27FC236}">
                <a16:creationId xmlns:a16="http://schemas.microsoft.com/office/drawing/2014/main" id="{5380427B-CBC9-9EB8-D6EA-C96A71DD1ACF}"/>
              </a:ext>
            </a:extLst>
          </p:cNvPr>
          <p:cNvSpPr txBox="1"/>
          <p:nvPr/>
        </p:nvSpPr>
        <p:spPr>
          <a:xfrm>
            <a:off x="401590" y="855296"/>
            <a:ext cx="11688810" cy="615553"/>
          </a:xfrm>
          <a:prstGeom prst="rect">
            <a:avLst/>
          </a:prstGeom>
          <a:noFill/>
        </p:spPr>
        <p:txBody>
          <a:bodyPr wrap="square">
            <a:spAutoFit/>
          </a:bodyPr>
          <a:lstStyle/>
          <a:p>
            <a:pPr algn="l"/>
            <a:r>
              <a:rPr lang="en-GB" sz="1700" b="0" i="0" u="none" strike="noStrike" baseline="0" dirty="0"/>
              <a:t>“</a:t>
            </a:r>
            <a:r>
              <a:rPr lang="en-GB" sz="1700" b="0" i="0" u="none" strike="noStrike" baseline="0" dirty="0">
                <a:solidFill>
                  <a:srgbClr val="FF0000"/>
                </a:solidFill>
              </a:rPr>
              <a:t>Air quality and climate change represent two sides of the same coin</a:t>
            </a:r>
            <a:r>
              <a:rPr lang="en-GB" sz="1700" b="0" i="0" u="none" strike="noStrike" baseline="0" dirty="0"/>
              <a:t>, addressing both issues together could lead to significant synergies and economic benefits while avoiding policy actions that mitigate one of the two issues but worsen the other” (IPCC AR6)</a:t>
            </a:r>
            <a:r>
              <a:rPr lang="en-GB" sz="1700" b="0" i="0" u="none" strike="noStrike" dirty="0"/>
              <a:t> </a:t>
            </a:r>
            <a:endParaRPr lang="en-GB" sz="1700" dirty="0"/>
          </a:p>
        </p:txBody>
      </p:sp>
      <p:sp>
        <p:nvSpPr>
          <p:cNvPr id="5" name="Rettangolo 4">
            <a:extLst>
              <a:ext uri="{FF2B5EF4-FFF2-40B4-BE49-F238E27FC236}">
                <a16:creationId xmlns:a16="http://schemas.microsoft.com/office/drawing/2014/main" id="{EF7131B9-B210-6086-CB23-021E08749063}"/>
              </a:ext>
            </a:extLst>
          </p:cNvPr>
          <p:cNvSpPr/>
          <p:nvPr/>
        </p:nvSpPr>
        <p:spPr>
          <a:xfrm>
            <a:off x="2812027" y="4876799"/>
            <a:ext cx="737419" cy="155596"/>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a:extLst>
              <a:ext uri="{FF2B5EF4-FFF2-40B4-BE49-F238E27FC236}">
                <a16:creationId xmlns:a16="http://schemas.microsoft.com/office/drawing/2014/main" id="{F550A742-9483-7C1B-50D3-7CED96C0010F}"/>
              </a:ext>
            </a:extLst>
          </p:cNvPr>
          <p:cNvSpPr/>
          <p:nvPr/>
        </p:nvSpPr>
        <p:spPr>
          <a:xfrm>
            <a:off x="762003" y="2580965"/>
            <a:ext cx="1302771" cy="172068"/>
          </a:xfrm>
          <a:prstGeom prst="rect">
            <a:avLst/>
          </a:prstGeom>
          <a:no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lumMod val="75000"/>
                </a:schemeClr>
              </a:solidFill>
            </a:endParaRPr>
          </a:p>
        </p:txBody>
      </p:sp>
      <p:sp>
        <p:nvSpPr>
          <p:cNvPr id="8" name="Rettangolo 7">
            <a:extLst>
              <a:ext uri="{FF2B5EF4-FFF2-40B4-BE49-F238E27FC236}">
                <a16:creationId xmlns:a16="http://schemas.microsoft.com/office/drawing/2014/main" id="{4EA5C8DE-A2EB-B7A2-4EE5-4E8ABE321AEE}"/>
              </a:ext>
            </a:extLst>
          </p:cNvPr>
          <p:cNvSpPr/>
          <p:nvPr/>
        </p:nvSpPr>
        <p:spPr>
          <a:xfrm>
            <a:off x="2462979" y="4350772"/>
            <a:ext cx="1371602" cy="299885"/>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a:extLst>
              <a:ext uri="{FF2B5EF4-FFF2-40B4-BE49-F238E27FC236}">
                <a16:creationId xmlns:a16="http://schemas.microsoft.com/office/drawing/2014/main" id="{713BF5F1-8F4F-4820-616C-72D577C7591A}"/>
              </a:ext>
            </a:extLst>
          </p:cNvPr>
          <p:cNvSpPr/>
          <p:nvPr/>
        </p:nvSpPr>
        <p:spPr>
          <a:xfrm>
            <a:off x="2531809" y="2367114"/>
            <a:ext cx="1204449" cy="1380232"/>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Tree>
    <p:extLst>
      <p:ext uri="{BB962C8B-B14F-4D97-AF65-F5344CB8AC3E}">
        <p14:creationId xmlns:p14="http://schemas.microsoft.com/office/powerpoint/2010/main" val="380480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EFE43-0F64-1703-0C36-1BD5283C094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742EA5C-B3A5-C4B4-8FF8-BB725DC8046D}"/>
              </a:ext>
            </a:extLst>
          </p:cNvPr>
          <p:cNvSpPr>
            <a:spLocks noGrp="1"/>
          </p:cNvSpPr>
          <p:nvPr>
            <p:ph type="ctrTitle"/>
          </p:nvPr>
        </p:nvSpPr>
        <p:spPr>
          <a:xfrm>
            <a:off x="470415" y="188641"/>
            <a:ext cx="11288966" cy="432048"/>
          </a:xfrm>
        </p:spPr>
        <p:txBody>
          <a:bodyPr>
            <a:noAutofit/>
          </a:bodyPr>
          <a:lstStyle/>
          <a:p>
            <a:r>
              <a:rPr lang="en-GB" sz="3200" dirty="0"/>
              <a:t>Project FOCI</a:t>
            </a:r>
            <a:endParaRPr lang="it-IT" sz="3200" dirty="0"/>
          </a:p>
        </p:txBody>
      </p:sp>
      <p:sp>
        <p:nvSpPr>
          <p:cNvPr id="3" name="Zástupný symbol pro obsah 2">
            <a:extLst>
              <a:ext uri="{FF2B5EF4-FFF2-40B4-BE49-F238E27FC236}">
                <a16:creationId xmlns:a16="http://schemas.microsoft.com/office/drawing/2014/main" id="{D2CD690E-BBC7-8F8C-68C3-BEDB2BABE654}"/>
              </a:ext>
            </a:extLst>
          </p:cNvPr>
          <p:cNvSpPr txBox="1">
            <a:spLocks/>
          </p:cNvSpPr>
          <p:nvPr/>
        </p:nvSpPr>
        <p:spPr>
          <a:xfrm>
            <a:off x="524492" y="1385639"/>
            <a:ext cx="11180811" cy="7979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500" dirty="0">
                <a:solidFill>
                  <a:srgbClr val="0070C0"/>
                </a:solidFill>
              </a:rPr>
              <a:t>The overall aim of </a:t>
            </a:r>
            <a:r>
              <a:rPr lang="en-GB" sz="2500" b="1" dirty="0">
                <a:solidFill>
                  <a:srgbClr val="0070C0"/>
                </a:solidFill>
              </a:rPr>
              <a:t>FOCI</a:t>
            </a:r>
            <a:r>
              <a:rPr lang="en-GB" sz="2500" dirty="0">
                <a:solidFill>
                  <a:srgbClr val="0070C0"/>
                </a:solidFill>
              </a:rPr>
              <a:t> is to </a:t>
            </a:r>
            <a:r>
              <a:rPr lang="en-GB" sz="2500" b="1" dirty="0">
                <a:solidFill>
                  <a:srgbClr val="0070C0"/>
                </a:solidFill>
              </a:rPr>
              <a:t>improve our knowledge of individual and cumulative contribution to climate change of non-CO</a:t>
            </a:r>
            <a:r>
              <a:rPr lang="en-GB" sz="2500" b="1" baseline="-25000" dirty="0">
                <a:solidFill>
                  <a:srgbClr val="0070C0"/>
                </a:solidFill>
              </a:rPr>
              <a:t>2</a:t>
            </a:r>
            <a:r>
              <a:rPr lang="en-GB" sz="2500" b="1" dirty="0">
                <a:solidFill>
                  <a:srgbClr val="0070C0"/>
                </a:solidFill>
              </a:rPr>
              <a:t> radiative forcers </a:t>
            </a:r>
            <a:r>
              <a:rPr lang="en-GB" sz="2500" dirty="0">
                <a:solidFill>
                  <a:srgbClr val="0070C0"/>
                </a:solidFill>
              </a:rPr>
              <a:t>and their precursors</a:t>
            </a:r>
            <a:endParaRPr lang="cs-CZ" sz="2500" dirty="0">
              <a:solidFill>
                <a:srgbClr val="0070C0"/>
              </a:solidFill>
            </a:endParaRPr>
          </a:p>
        </p:txBody>
      </p:sp>
      <p:sp>
        <p:nvSpPr>
          <p:cNvPr id="4" name="Zástupný symbol pro obsah 2">
            <a:extLst>
              <a:ext uri="{FF2B5EF4-FFF2-40B4-BE49-F238E27FC236}">
                <a16:creationId xmlns:a16="http://schemas.microsoft.com/office/drawing/2014/main" id="{17B8252E-42D3-DF46-9316-B7C009E3575C}"/>
              </a:ext>
            </a:extLst>
          </p:cNvPr>
          <p:cNvSpPr txBox="1">
            <a:spLocks/>
          </p:cNvSpPr>
          <p:nvPr/>
        </p:nvSpPr>
        <p:spPr>
          <a:xfrm>
            <a:off x="628497" y="2454289"/>
            <a:ext cx="10972800" cy="26476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b="1" dirty="0"/>
          </a:p>
          <a:p>
            <a:r>
              <a:rPr lang="en-GB" sz="2400" b="1" dirty="0">
                <a:solidFill>
                  <a:srgbClr val="FF0000"/>
                </a:solidFill>
              </a:rPr>
              <a:t>Global scale </a:t>
            </a:r>
            <a:r>
              <a:rPr lang="en-GB" sz="2400" b="1" dirty="0"/>
              <a:t>Earth System Models </a:t>
            </a:r>
            <a:r>
              <a:rPr lang="en-GB" sz="2400" b="1" dirty="0">
                <a:solidFill>
                  <a:srgbClr val="FF0000"/>
                </a:solidFill>
              </a:rPr>
              <a:t>analysis of the impact of SLCF emitted during past and future periods</a:t>
            </a:r>
          </a:p>
          <a:p>
            <a:pPr marL="0" indent="0">
              <a:buNone/>
            </a:pPr>
            <a:endParaRPr lang="en-GB" sz="2400" b="1" dirty="0"/>
          </a:p>
          <a:p>
            <a:r>
              <a:rPr lang="en-GB" sz="2400" b="1" dirty="0">
                <a:solidFill>
                  <a:srgbClr val="FF0000"/>
                </a:solidFill>
              </a:rPr>
              <a:t>Assessment of Regional Climate Models </a:t>
            </a:r>
            <a:r>
              <a:rPr lang="en-GB" sz="2400" b="1" dirty="0"/>
              <a:t>during the last part of the historical period</a:t>
            </a:r>
          </a:p>
        </p:txBody>
      </p:sp>
    </p:spTree>
    <p:extLst>
      <p:ext uri="{BB962C8B-B14F-4D97-AF65-F5344CB8AC3E}">
        <p14:creationId xmlns:p14="http://schemas.microsoft.com/office/powerpoint/2010/main" val="3425039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A66EF-C478-87CF-EB7B-7A2592BBB2D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5EC78B1-64D4-A681-6D87-19426C3F3321}"/>
              </a:ext>
            </a:extLst>
          </p:cNvPr>
          <p:cNvSpPr>
            <a:spLocks noGrp="1"/>
          </p:cNvSpPr>
          <p:nvPr>
            <p:ph type="ctrTitle"/>
          </p:nvPr>
        </p:nvSpPr>
        <p:spPr/>
        <p:txBody>
          <a:bodyPr>
            <a:noAutofit/>
          </a:bodyPr>
          <a:lstStyle/>
          <a:p>
            <a:r>
              <a:rPr lang="it-IT" sz="2800" dirty="0" err="1"/>
              <a:t>Considered</a:t>
            </a:r>
            <a:r>
              <a:rPr lang="it-IT" sz="2800" dirty="0"/>
              <a:t> </a:t>
            </a:r>
            <a:r>
              <a:rPr lang="it-IT" sz="2800" dirty="0" err="1"/>
              <a:t>emission</a:t>
            </a:r>
            <a:r>
              <a:rPr lang="it-IT" sz="2800" dirty="0"/>
              <a:t> </a:t>
            </a:r>
            <a:r>
              <a:rPr lang="it-IT" sz="2800" dirty="0" err="1"/>
              <a:t>scenarios</a:t>
            </a:r>
            <a:r>
              <a:rPr lang="it-IT" sz="2800" dirty="0"/>
              <a:t>: </a:t>
            </a:r>
            <a:r>
              <a:rPr lang="it-IT" sz="2800" dirty="0" err="1"/>
              <a:t>historical</a:t>
            </a:r>
            <a:r>
              <a:rPr lang="it-IT" sz="2800" dirty="0"/>
              <a:t> and future </a:t>
            </a:r>
            <a:r>
              <a:rPr lang="it-IT" sz="2800" dirty="0" err="1"/>
              <a:t>predictions</a:t>
            </a:r>
            <a:endParaRPr lang="it-IT" sz="2800" dirty="0"/>
          </a:p>
        </p:txBody>
      </p:sp>
      <p:sp>
        <p:nvSpPr>
          <p:cNvPr id="17" name="CasellaDiTesto 16">
            <a:extLst>
              <a:ext uri="{FF2B5EF4-FFF2-40B4-BE49-F238E27FC236}">
                <a16:creationId xmlns:a16="http://schemas.microsoft.com/office/drawing/2014/main" id="{E28ECC59-A6BA-13EA-7B01-CB9190FB825A}"/>
              </a:ext>
            </a:extLst>
          </p:cNvPr>
          <p:cNvSpPr txBox="1"/>
          <p:nvPr/>
        </p:nvSpPr>
        <p:spPr>
          <a:xfrm>
            <a:off x="126590" y="6450894"/>
            <a:ext cx="5821926" cy="276999"/>
          </a:xfrm>
          <a:prstGeom prst="rect">
            <a:avLst/>
          </a:prstGeom>
          <a:noFill/>
          <a:ln w="12700">
            <a:solidFill>
              <a:schemeClr val="tx1"/>
            </a:solidFill>
          </a:ln>
        </p:spPr>
        <p:txBody>
          <a:bodyPr wrap="square">
            <a:spAutoFit/>
          </a:bodyPr>
          <a:lstStyle/>
          <a:p>
            <a:r>
              <a:rPr lang="en-GB" sz="1200" b="1" dirty="0"/>
              <a:t>SSP 3.7.0 Regional Rivalry – A Rocky Road (High challenges to mitigation and adaptation)</a:t>
            </a:r>
            <a:endParaRPr lang="en-GB" sz="1000" dirty="0"/>
          </a:p>
        </p:txBody>
      </p:sp>
      <p:grpSp>
        <p:nvGrpSpPr>
          <p:cNvPr id="3" name="Gruppo 2">
            <a:extLst>
              <a:ext uri="{FF2B5EF4-FFF2-40B4-BE49-F238E27FC236}">
                <a16:creationId xmlns:a16="http://schemas.microsoft.com/office/drawing/2014/main" id="{BFC12458-F9F0-AFCD-9231-4CEA84A434F8}"/>
              </a:ext>
            </a:extLst>
          </p:cNvPr>
          <p:cNvGrpSpPr/>
          <p:nvPr/>
        </p:nvGrpSpPr>
        <p:grpSpPr>
          <a:xfrm>
            <a:off x="125364" y="3133048"/>
            <a:ext cx="11722506" cy="2935622"/>
            <a:chOff x="125364" y="2926576"/>
            <a:chExt cx="11722506" cy="2935622"/>
          </a:xfrm>
        </p:grpSpPr>
        <p:sp>
          <p:nvSpPr>
            <p:cNvPr id="5" name="CasellaDiTesto 4">
              <a:extLst>
                <a:ext uri="{FF2B5EF4-FFF2-40B4-BE49-F238E27FC236}">
                  <a16:creationId xmlns:a16="http://schemas.microsoft.com/office/drawing/2014/main" id="{BCFE208B-D1F6-4AE7-6548-4FC0D559DD23}"/>
                </a:ext>
              </a:extLst>
            </p:cNvPr>
            <p:cNvSpPr txBox="1"/>
            <p:nvPr/>
          </p:nvSpPr>
          <p:spPr>
            <a:xfrm>
              <a:off x="226142" y="5585199"/>
              <a:ext cx="9806296" cy="276999"/>
            </a:xfrm>
            <a:prstGeom prst="rect">
              <a:avLst/>
            </a:prstGeom>
            <a:noFill/>
          </p:spPr>
          <p:txBody>
            <a:bodyPr wrap="square">
              <a:spAutoFit/>
            </a:bodyPr>
            <a:lstStyle/>
            <a:p>
              <a:r>
                <a:rPr lang="en-GB" sz="1200" dirty="0"/>
                <a:t>Figures from: Gidden et al. 2019, Global emissions pathways under different socioeconomic scenarios for use in CMIP6, </a:t>
              </a:r>
              <a:r>
                <a:rPr lang="en-GB" sz="1200" dirty="0" err="1"/>
                <a:t>Geosci</a:t>
              </a:r>
              <a:r>
                <a:rPr lang="en-GB" sz="1200" dirty="0"/>
                <a:t>. Model Dev., 12, 1443–1475</a:t>
              </a:r>
            </a:p>
          </p:txBody>
        </p:sp>
        <p:grpSp>
          <p:nvGrpSpPr>
            <p:cNvPr id="12" name="Gruppo 11">
              <a:extLst>
                <a:ext uri="{FF2B5EF4-FFF2-40B4-BE49-F238E27FC236}">
                  <a16:creationId xmlns:a16="http://schemas.microsoft.com/office/drawing/2014/main" id="{6FCE0169-A93E-D653-7FF5-B390AFC68E1B}"/>
                </a:ext>
              </a:extLst>
            </p:cNvPr>
            <p:cNvGrpSpPr/>
            <p:nvPr/>
          </p:nvGrpSpPr>
          <p:grpSpPr>
            <a:xfrm>
              <a:off x="125364" y="2936409"/>
              <a:ext cx="6280865" cy="2698311"/>
              <a:chOff x="470415" y="1045171"/>
              <a:chExt cx="6280865" cy="2698311"/>
            </a:xfrm>
          </p:grpSpPr>
          <p:pic>
            <p:nvPicPr>
              <p:cNvPr id="13" name="Immagine 12" descr="Immagine che contiene testo, diagramma, linea, Diagramma&#10;&#10;Il contenuto generato dall'IA potrebbe non essere corretto.">
                <a:extLst>
                  <a:ext uri="{FF2B5EF4-FFF2-40B4-BE49-F238E27FC236}">
                    <a16:creationId xmlns:a16="http://schemas.microsoft.com/office/drawing/2014/main" id="{DA052A95-62B0-399E-3E0E-600292401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415" y="1045171"/>
                <a:ext cx="6280865" cy="2698311"/>
              </a:xfrm>
              <a:prstGeom prst="rect">
                <a:avLst/>
              </a:prstGeom>
            </p:spPr>
          </p:pic>
          <p:sp>
            <p:nvSpPr>
              <p:cNvPr id="14" name="Freccia bidirezionale verticale 13">
                <a:extLst>
                  <a:ext uri="{FF2B5EF4-FFF2-40B4-BE49-F238E27FC236}">
                    <a16:creationId xmlns:a16="http://schemas.microsoft.com/office/drawing/2014/main" id="{829CA2A1-DEAF-0818-17AA-7F84E5361CFD}"/>
                  </a:ext>
                </a:extLst>
              </p:cNvPr>
              <p:cNvSpPr/>
              <p:nvPr/>
            </p:nvSpPr>
            <p:spPr>
              <a:xfrm>
                <a:off x="4577442" y="2133600"/>
                <a:ext cx="154215" cy="943429"/>
              </a:xfrm>
              <a:prstGeom prst="upDownArrow">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e 14">
                <a:extLst>
                  <a:ext uri="{FF2B5EF4-FFF2-40B4-BE49-F238E27FC236}">
                    <a16:creationId xmlns:a16="http://schemas.microsoft.com/office/drawing/2014/main" id="{3F148B68-F305-B889-CA8A-2FAA8933EB7C}"/>
                  </a:ext>
                </a:extLst>
              </p:cNvPr>
              <p:cNvSpPr/>
              <p:nvPr/>
            </p:nvSpPr>
            <p:spPr>
              <a:xfrm rot="20514031">
                <a:off x="1878235" y="2073943"/>
                <a:ext cx="761489" cy="186905"/>
              </a:xfrm>
              <a:prstGeom prst="ellipse">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uppo 15">
              <a:extLst>
                <a:ext uri="{FF2B5EF4-FFF2-40B4-BE49-F238E27FC236}">
                  <a16:creationId xmlns:a16="http://schemas.microsoft.com/office/drawing/2014/main" id="{3D5B0427-3BCE-4A3B-20F9-3982FA6B029A}"/>
                </a:ext>
              </a:extLst>
            </p:cNvPr>
            <p:cNvGrpSpPr/>
            <p:nvPr/>
          </p:nvGrpSpPr>
          <p:grpSpPr>
            <a:xfrm>
              <a:off x="5479847" y="2926576"/>
              <a:ext cx="6368023" cy="2713233"/>
              <a:chOff x="5617496" y="3532541"/>
              <a:chExt cx="6362700" cy="2736546"/>
            </a:xfrm>
          </p:grpSpPr>
          <p:pic>
            <p:nvPicPr>
              <p:cNvPr id="4" name="Immagine 3" descr="Immagine che contiene testo, diagramma, Diagramma, linea&#10;&#10;Il contenuto generato dall'IA potrebbe non essere corretto.">
                <a:extLst>
                  <a:ext uri="{FF2B5EF4-FFF2-40B4-BE49-F238E27FC236}">
                    <a16:creationId xmlns:a16="http://schemas.microsoft.com/office/drawing/2014/main" id="{DAE6050A-D2E7-5A3B-3B6B-4CCA66D2E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7496" y="3532541"/>
                <a:ext cx="6362700" cy="2736546"/>
              </a:xfrm>
              <a:prstGeom prst="rect">
                <a:avLst/>
              </a:prstGeom>
            </p:spPr>
          </p:pic>
          <p:sp>
            <p:nvSpPr>
              <p:cNvPr id="6" name="Freccia bidirezionale verticale 5">
                <a:extLst>
                  <a:ext uri="{FF2B5EF4-FFF2-40B4-BE49-F238E27FC236}">
                    <a16:creationId xmlns:a16="http://schemas.microsoft.com/office/drawing/2014/main" id="{5444F15B-E0E2-899C-57AB-C052C7DA199C}"/>
                  </a:ext>
                </a:extLst>
              </p:cNvPr>
              <p:cNvSpPr/>
              <p:nvPr/>
            </p:nvSpPr>
            <p:spPr>
              <a:xfrm>
                <a:off x="7131957" y="4399643"/>
                <a:ext cx="161471" cy="872866"/>
              </a:xfrm>
              <a:prstGeom prst="upDownArrow">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ccia bidirezionale verticale 6">
                <a:extLst>
                  <a:ext uri="{FF2B5EF4-FFF2-40B4-BE49-F238E27FC236}">
                    <a16:creationId xmlns:a16="http://schemas.microsoft.com/office/drawing/2014/main" id="{7EEC40E6-B241-0BC9-64C7-C8B1EED02DD8}"/>
                  </a:ext>
                </a:extLst>
              </p:cNvPr>
              <p:cNvSpPr/>
              <p:nvPr/>
            </p:nvSpPr>
            <p:spPr>
              <a:xfrm>
                <a:off x="9775782" y="3801720"/>
                <a:ext cx="161471" cy="987976"/>
              </a:xfrm>
              <a:prstGeom prst="upDownArrow">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8" name="CasellaDiTesto 7">
            <a:extLst>
              <a:ext uri="{FF2B5EF4-FFF2-40B4-BE49-F238E27FC236}">
                <a16:creationId xmlns:a16="http://schemas.microsoft.com/office/drawing/2014/main" id="{8D8AC81E-D026-0F90-C872-0A3988B17A61}"/>
              </a:ext>
            </a:extLst>
          </p:cNvPr>
          <p:cNvSpPr txBox="1"/>
          <p:nvPr/>
        </p:nvSpPr>
        <p:spPr>
          <a:xfrm>
            <a:off x="389612" y="2120049"/>
            <a:ext cx="11428761" cy="954107"/>
          </a:xfrm>
          <a:prstGeom prst="rect">
            <a:avLst/>
          </a:prstGeom>
          <a:noFill/>
        </p:spPr>
        <p:txBody>
          <a:bodyPr wrap="square">
            <a:spAutoFit/>
          </a:bodyPr>
          <a:lstStyle/>
          <a:p>
            <a:r>
              <a:rPr lang="it-IT" sz="1800" b="1" dirty="0">
                <a:solidFill>
                  <a:srgbClr val="FF0000"/>
                </a:solidFill>
              </a:rPr>
              <a:t>Future </a:t>
            </a:r>
            <a:r>
              <a:rPr lang="it-IT" sz="1800" b="1" dirty="0" err="1">
                <a:solidFill>
                  <a:srgbClr val="FF0000"/>
                </a:solidFill>
              </a:rPr>
              <a:t>Shared</a:t>
            </a:r>
            <a:r>
              <a:rPr lang="it-IT" sz="1800" b="1" dirty="0">
                <a:solidFill>
                  <a:srgbClr val="FF0000"/>
                </a:solidFill>
              </a:rPr>
              <a:t> </a:t>
            </a:r>
            <a:r>
              <a:rPr lang="it-IT" sz="1800" b="1" dirty="0" err="1">
                <a:solidFill>
                  <a:srgbClr val="FF0000"/>
                </a:solidFill>
              </a:rPr>
              <a:t>Socioeconomic</a:t>
            </a:r>
            <a:r>
              <a:rPr lang="it-IT" sz="1800" b="1" dirty="0">
                <a:solidFill>
                  <a:srgbClr val="FF0000"/>
                </a:solidFill>
              </a:rPr>
              <a:t> Pathways (</a:t>
            </a:r>
            <a:r>
              <a:rPr lang="it-IT" sz="1800" b="1" dirty="0" err="1">
                <a:solidFill>
                  <a:srgbClr val="FF0000"/>
                </a:solidFill>
              </a:rPr>
              <a:t>SSPs</a:t>
            </a:r>
            <a:r>
              <a:rPr lang="it-IT" sz="1800" b="1" dirty="0">
                <a:solidFill>
                  <a:srgbClr val="FF0000"/>
                </a:solidFill>
              </a:rPr>
              <a:t>)</a:t>
            </a:r>
            <a:r>
              <a:rPr lang="it-IT" sz="2000" b="1" dirty="0">
                <a:solidFill>
                  <a:srgbClr val="FF0000"/>
                </a:solidFill>
              </a:rPr>
              <a:t> </a:t>
            </a:r>
            <a:r>
              <a:rPr lang="it-IT" sz="2000" b="1" dirty="0" err="1">
                <a:solidFill>
                  <a:srgbClr val="FF0000"/>
                </a:solidFill>
              </a:rPr>
              <a:t>scenarios</a:t>
            </a:r>
            <a:r>
              <a:rPr lang="it-IT" sz="2000" b="1" dirty="0">
                <a:solidFill>
                  <a:srgbClr val="FF0000"/>
                </a:solidFill>
              </a:rPr>
              <a:t>:</a:t>
            </a:r>
            <a:endParaRPr lang="it-IT" sz="1800" b="1" dirty="0">
              <a:solidFill>
                <a:srgbClr val="FF0000"/>
              </a:solidFill>
            </a:endParaRPr>
          </a:p>
          <a:p>
            <a:r>
              <a:rPr lang="en-GB" dirty="0"/>
              <a:t>To determine how SLCFs can impact climate in the near future </a:t>
            </a:r>
            <a:r>
              <a:rPr lang="en-GB" b="1" i="1" dirty="0">
                <a:solidFill>
                  <a:srgbClr val="FF0000"/>
                </a:solidFill>
              </a:rPr>
              <a:t>ssp370</a:t>
            </a:r>
            <a:r>
              <a:rPr lang="en-GB" dirty="0"/>
              <a:t> and </a:t>
            </a:r>
            <a:r>
              <a:rPr lang="en-GB" b="1" i="1" dirty="0">
                <a:solidFill>
                  <a:srgbClr val="FF0000"/>
                </a:solidFill>
              </a:rPr>
              <a:t>ssp370-lowNTCF</a:t>
            </a:r>
            <a:r>
              <a:rPr lang="en-GB" dirty="0"/>
              <a:t> are compared. They have similar CO</a:t>
            </a:r>
            <a:r>
              <a:rPr lang="en-GB" baseline="-25000" dirty="0"/>
              <a:t>2</a:t>
            </a:r>
            <a:r>
              <a:rPr lang="en-GB" dirty="0"/>
              <a:t> emissions whereas in ssp370-lowNTCF, NTCF emissions follow a stronger pollution control. </a:t>
            </a:r>
          </a:p>
        </p:txBody>
      </p:sp>
      <p:sp>
        <p:nvSpPr>
          <p:cNvPr id="9" name="CasellaDiTesto 8">
            <a:extLst>
              <a:ext uri="{FF2B5EF4-FFF2-40B4-BE49-F238E27FC236}">
                <a16:creationId xmlns:a16="http://schemas.microsoft.com/office/drawing/2014/main" id="{4C710191-0B8F-A31B-00FC-77F41DE4BF8F}"/>
              </a:ext>
            </a:extLst>
          </p:cNvPr>
          <p:cNvSpPr txBox="1"/>
          <p:nvPr/>
        </p:nvSpPr>
        <p:spPr>
          <a:xfrm>
            <a:off x="360114" y="882840"/>
            <a:ext cx="11458259" cy="954107"/>
          </a:xfrm>
          <a:prstGeom prst="rect">
            <a:avLst/>
          </a:prstGeom>
          <a:noFill/>
        </p:spPr>
        <p:txBody>
          <a:bodyPr wrap="square">
            <a:spAutoFit/>
          </a:bodyPr>
          <a:lstStyle/>
          <a:p>
            <a:r>
              <a:rPr lang="it-IT" sz="1800" b="1" dirty="0" err="1">
                <a:solidFill>
                  <a:srgbClr val="FF0000"/>
                </a:solidFill>
              </a:rPr>
              <a:t>Historical</a:t>
            </a:r>
            <a:r>
              <a:rPr lang="it-IT" sz="1800" b="1" dirty="0">
                <a:solidFill>
                  <a:srgbClr val="FF0000"/>
                </a:solidFill>
              </a:rPr>
              <a:t> </a:t>
            </a:r>
            <a:r>
              <a:rPr lang="it-IT" sz="1800" b="1" dirty="0" err="1">
                <a:solidFill>
                  <a:srgbClr val="FF0000"/>
                </a:solidFill>
              </a:rPr>
              <a:t>period</a:t>
            </a:r>
            <a:r>
              <a:rPr lang="it-IT" sz="2000" b="1" dirty="0">
                <a:solidFill>
                  <a:srgbClr val="FF0000"/>
                </a:solidFill>
              </a:rPr>
              <a:t>:</a:t>
            </a:r>
          </a:p>
          <a:p>
            <a:r>
              <a:rPr lang="en-GB" dirty="0"/>
              <a:t>To assess the impacts of SLCF emissions on the recent past </a:t>
            </a:r>
            <a:r>
              <a:rPr lang="en-GB" b="1" i="1" dirty="0">
                <a:solidFill>
                  <a:srgbClr val="FF0000"/>
                </a:solidFill>
              </a:rPr>
              <a:t>historical</a:t>
            </a:r>
            <a:r>
              <a:rPr lang="en-GB" dirty="0"/>
              <a:t> and </a:t>
            </a:r>
            <a:r>
              <a:rPr lang="en-GB" b="1" i="1" dirty="0">
                <a:solidFill>
                  <a:srgbClr val="FF0000"/>
                </a:solidFill>
              </a:rPr>
              <a:t>hist-</a:t>
            </a:r>
            <a:r>
              <a:rPr lang="en-GB" b="1" i="1" dirty="0" err="1">
                <a:solidFill>
                  <a:srgbClr val="FF0000"/>
                </a:solidFill>
              </a:rPr>
              <a:t>piNTCF</a:t>
            </a:r>
            <a:r>
              <a:rPr lang="en-GB" dirty="0"/>
              <a:t> CMIP6 experiments are compared. hist-</a:t>
            </a:r>
            <a:r>
              <a:rPr lang="en-GB" dirty="0" err="1"/>
              <a:t>piNTCF</a:t>
            </a:r>
            <a:r>
              <a:rPr lang="en-GB" dirty="0"/>
              <a:t> fixes anthropogenic, non-methane NTCF emissions at pre-industrial 1850 values.  </a:t>
            </a:r>
          </a:p>
        </p:txBody>
      </p:sp>
    </p:spTree>
    <p:extLst>
      <p:ext uri="{BB962C8B-B14F-4D97-AF65-F5344CB8AC3E}">
        <p14:creationId xmlns:p14="http://schemas.microsoft.com/office/powerpoint/2010/main" val="66931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947A3-9ECA-8641-CEE2-F5A28154327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AC659B8-16D5-5B96-7E9E-32BDAB7B59BF}"/>
              </a:ext>
            </a:extLst>
          </p:cNvPr>
          <p:cNvSpPr>
            <a:spLocks noGrp="1"/>
          </p:cNvSpPr>
          <p:nvPr>
            <p:ph type="ctrTitle"/>
          </p:nvPr>
        </p:nvSpPr>
        <p:spPr/>
        <p:txBody>
          <a:bodyPr>
            <a:noAutofit/>
          </a:bodyPr>
          <a:lstStyle/>
          <a:p>
            <a:r>
              <a:rPr lang="en-GB" sz="3200" dirty="0"/>
              <a:t>FOCI: preliminary results from global ESMs simulations</a:t>
            </a:r>
            <a:endParaRPr lang="it-IT" sz="3200" dirty="0"/>
          </a:p>
        </p:txBody>
      </p:sp>
      <p:pic>
        <p:nvPicPr>
          <p:cNvPr id="4" name="Immagine 3">
            <a:extLst>
              <a:ext uri="{FF2B5EF4-FFF2-40B4-BE49-F238E27FC236}">
                <a16:creationId xmlns:a16="http://schemas.microsoft.com/office/drawing/2014/main" id="{75311873-3D36-F5F6-8E48-BA04B8087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5994" y="889328"/>
            <a:ext cx="4591988" cy="2207834"/>
          </a:xfrm>
          <a:prstGeom prst="rect">
            <a:avLst/>
          </a:prstGeom>
        </p:spPr>
      </p:pic>
      <p:sp>
        <p:nvSpPr>
          <p:cNvPr id="6" name="CasellaDiTesto 5">
            <a:extLst>
              <a:ext uri="{FF2B5EF4-FFF2-40B4-BE49-F238E27FC236}">
                <a16:creationId xmlns:a16="http://schemas.microsoft.com/office/drawing/2014/main" id="{7EC604D3-0C24-E24A-7BFA-BF2C2A1A7FC2}"/>
              </a:ext>
            </a:extLst>
          </p:cNvPr>
          <p:cNvSpPr txBox="1"/>
          <p:nvPr/>
        </p:nvSpPr>
        <p:spPr>
          <a:xfrm>
            <a:off x="6965994" y="3097162"/>
            <a:ext cx="4591988" cy="1015663"/>
          </a:xfrm>
          <a:prstGeom prst="rect">
            <a:avLst/>
          </a:prstGeom>
          <a:noFill/>
          <a:ln w="9525">
            <a:solidFill>
              <a:schemeClr val="tx1"/>
            </a:solidFill>
          </a:ln>
        </p:spPr>
        <p:txBody>
          <a:bodyPr wrap="square">
            <a:spAutoFit/>
          </a:bodyPr>
          <a:lstStyle/>
          <a:p>
            <a:r>
              <a:rPr lang="en-GB" sz="1200" dirty="0"/>
              <a:t>Surface air temperature response to historical NTCFs. Map shows the difference in </a:t>
            </a:r>
            <a:r>
              <a:rPr lang="en-GB" sz="1200" dirty="0" err="1"/>
              <a:t>tas</a:t>
            </a:r>
            <a:r>
              <a:rPr lang="en-GB" sz="1200" dirty="0"/>
              <a:t> </a:t>
            </a:r>
            <a:r>
              <a:rPr lang="en-GB" sz="1200" dirty="0" err="1"/>
              <a:t>climatologies</a:t>
            </a:r>
            <a:r>
              <a:rPr lang="en-GB" sz="1200" dirty="0"/>
              <a:t> between historical and hist-</a:t>
            </a:r>
            <a:r>
              <a:rPr lang="en-GB" sz="1200" dirty="0" err="1"/>
              <a:t>piNTCF</a:t>
            </a:r>
            <a:r>
              <a:rPr lang="en-GB" sz="1200" dirty="0"/>
              <a:t> experiments from a 4-model CMIP6 ensemble (BCC-ESM1, MRI-ESM2-0, UKESM1-0-LL, EC-Earth3-AerChem; 3 members each). Stippling indicates statistical significance at 95% confidence level (paired t-test).</a:t>
            </a:r>
          </a:p>
        </p:txBody>
      </p:sp>
      <p:sp>
        <p:nvSpPr>
          <p:cNvPr id="7" name="TextBox 2">
            <a:extLst>
              <a:ext uri="{FF2B5EF4-FFF2-40B4-BE49-F238E27FC236}">
                <a16:creationId xmlns:a16="http://schemas.microsoft.com/office/drawing/2014/main" id="{1625F537-4544-093B-543C-E006ACB9094C}"/>
              </a:ext>
            </a:extLst>
          </p:cNvPr>
          <p:cNvSpPr txBox="1"/>
          <p:nvPr/>
        </p:nvSpPr>
        <p:spPr>
          <a:xfrm>
            <a:off x="367601" y="1154796"/>
            <a:ext cx="6308501" cy="2062103"/>
          </a:xfrm>
          <a:prstGeom prst="rect">
            <a:avLst/>
          </a:prstGeom>
          <a:noFill/>
        </p:spPr>
        <p:txBody>
          <a:bodyPr wrap="square">
            <a:spAutoFit/>
          </a:bodyPr>
          <a:lstStyle/>
          <a:p>
            <a:pPr algn="just"/>
            <a:r>
              <a:rPr lang="en-GB" sz="2000" b="1" dirty="0">
                <a:solidFill>
                  <a:srgbClr val="FF0000"/>
                </a:solidFill>
              </a:rPr>
              <a:t>Historical period:</a:t>
            </a:r>
          </a:p>
          <a:p>
            <a:pPr marL="285750" indent="-285750" algn="just">
              <a:buFont typeface="Arial" panose="020B0604020202020204" pitchFamily="34" charset="0"/>
              <a:buChar char="•"/>
            </a:pPr>
            <a:r>
              <a:rPr lang="en-GB" dirty="0"/>
              <a:t>During the recent historical period (1950-2014), </a:t>
            </a:r>
            <a:r>
              <a:rPr lang="en-GB" b="1" dirty="0"/>
              <a:t>non-methane NTCFs have exerted a prevailing cooling effect </a:t>
            </a:r>
            <a:r>
              <a:rPr lang="en-GB" dirty="0"/>
              <a:t>due to aerosols</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b="1" dirty="0"/>
              <a:t>Non-methane NTCFs contributed to increase the Atlantic Meridional Overturning Circulation (AMOC) strength </a:t>
            </a:r>
            <a:r>
              <a:rPr lang="en-GB" dirty="0"/>
              <a:t>according to our multi-model analyses.</a:t>
            </a:r>
          </a:p>
        </p:txBody>
      </p:sp>
      <p:sp>
        <p:nvSpPr>
          <p:cNvPr id="10" name="TextBox 2">
            <a:extLst>
              <a:ext uri="{FF2B5EF4-FFF2-40B4-BE49-F238E27FC236}">
                <a16:creationId xmlns:a16="http://schemas.microsoft.com/office/drawing/2014/main" id="{8C112EB9-F861-269B-2B52-3EA2CE4EACB7}"/>
              </a:ext>
            </a:extLst>
          </p:cNvPr>
          <p:cNvSpPr txBox="1"/>
          <p:nvPr/>
        </p:nvSpPr>
        <p:spPr>
          <a:xfrm>
            <a:off x="367601" y="4230626"/>
            <a:ext cx="11293457" cy="1785104"/>
          </a:xfrm>
          <a:prstGeom prst="rect">
            <a:avLst/>
          </a:prstGeom>
          <a:noFill/>
        </p:spPr>
        <p:txBody>
          <a:bodyPr wrap="square">
            <a:spAutoFit/>
          </a:bodyPr>
          <a:lstStyle/>
          <a:p>
            <a:r>
              <a:rPr lang="en-GB" sz="2000" b="1" dirty="0">
                <a:solidFill>
                  <a:srgbClr val="FF0000"/>
                </a:solidFill>
              </a:rPr>
              <a:t>Future period:</a:t>
            </a:r>
          </a:p>
          <a:p>
            <a:pPr marL="285750" indent="-285750">
              <a:buFont typeface="Arial" panose="020B0604020202020204" pitchFamily="34" charset="0"/>
              <a:buChar char="•"/>
            </a:pPr>
            <a:r>
              <a:rPr lang="en-GB" b="1" dirty="0"/>
              <a:t>The effect of future NTCF mitigation policies on climate tipping elements are still uncertain</a:t>
            </a:r>
            <a:r>
              <a:rPr lang="en-GB" dirty="0"/>
              <a:t>.</a:t>
            </a:r>
          </a:p>
          <a:p>
            <a:pPr marL="285750" indent="-285750">
              <a:buFont typeface="Arial" panose="020B0604020202020204" pitchFamily="34" charset="0"/>
              <a:buChar char="•"/>
            </a:pPr>
            <a:r>
              <a:rPr lang="en-GB" dirty="0" err="1"/>
              <a:t>Multimodel</a:t>
            </a:r>
            <a:r>
              <a:rPr lang="en-GB" dirty="0"/>
              <a:t> analyses comparing future scenarios with strict/lenient air quality policies revealed a </a:t>
            </a:r>
            <a:r>
              <a:rPr lang="en-GB" b="1" dirty="0"/>
              <a:t>general AMOC weakening under stricter NTCF emission policies</a:t>
            </a:r>
            <a:r>
              <a:rPr lang="en-GB" dirty="0"/>
              <a:t>, amplifying the greenhouse gas-driven AMOC decline. </a:t>
            </a:r>
          </a:p>
          <a:p>
            <a:pPr marL="285750" indent="-285750">
              <a:buFont typeface="Arial" panose="020B0604020202020204" pitchFamily="34" charset="0"/>
              <a:buChar char="•"/>
            </a:pPr>
            <a:r>
              <a:rPr lang="en-GB" b="1" dirty="0"/>
              <a:t>The responses exhibit substantial inter-model differences</a:t>
            </a:r>
            <a:r>
              <a:rPr lang="en-GB" dirty="0"/>
              <a:t>, and no model reached a tipping point during the study period (2025-2054).</a:t>
            </a:r>
          </a:p>
        </p:txBody>
      </p:sp>
      <p:sp>
        <p:nvSpPr>
          <p:cNvPr id="11" name="CasellaDiTesto 10">
            <a:extLst>
              <a:ext uri="{FF2B5EF4-FFF2-40B4-BE49-F238E27FC236}">
                <a16:creationId xmlns:a16="http://schemas.microsoft.com/office/drawing/2014/main" id="{3B083662-EB49-F57B-F33F-B5514E401553}"/>
              </a:ext>
            </a:extLst>
          </p:cNvPr>
          <p:cNvSpPr txBox="1"/>
          <p:nvPr/>
        </p:nvSpPr>
        <p:spPr>
          <a:xfrm>
            <a:off x="3947532" y="6426087"/>
            <a:ext cx="6660995" cy="276999"/>
          </a:xfrm>
          <a:prstGeom prst="rect">
            <a:avLst/>
          </a:prstGeom>
          <a:noFill/>
          <a:ln w="9525">
            <a:solidFill>
              <a:schemeClr val="tx1"/>
            </a:solidFill>
          </a:ln>
        </p:spPr>
        <p:txBody>
          <a:bodyPr wrap="square">
            <a:spAutoFit/>
          </a:bodyPr>
          <a:lstStyle/>
          <a:p>
            <a:pPr algn="ctr"/>
            <a:r>
              <a:rPr lang="en-GB" sz="1200" dirty="0"/>
              <a:t>Courtesy of A. Santos-</a:t>
            </a:r>
            <a:r>
              <a:rPr lang="en-GB" sz="1200" dirty="0" err="1"/>
              <a:t>Espeso</a:t>
            </a:r>
            <a:r>
              <a:rPr lang="en-GB" sz="1200" dirty="0"/>
              <a:t>, M. Gonçalves, P. Ortega and  O. Jorba (BSC), FOCI Deliverable 6.3 Report</a:t>
            </a:r>
          </a:p>
        </p:txBody>
      </p:sp>
    </p:spTree>
    <p:extLst>
      <p:ext uri="{BB962C8B-B14F-4D97-AF65-F5344CB8AC3E}">
        <p14:creationId xmlns:p14="http://schemas.microsoft.com/office/powerpoint/2010/main" val="181935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24B0FE-CE32-81DA-3161-21C414641A9F}"/>
              </a:ext>
            </a:extLst>
          </p:cNvPr>
          <p:cNvSpPr>
            <a:spLocks noGrp="1"/>
          </p:cNvSpPr>
          <p:nvPr>
            <p:ph type="ctrTitle"/>
          </p:nvPr>
        </p:nvSpPr>
        <p:spPr/>
        <p:txBody>
          <a:bodyPr/>
          <a:lstStyle/>
          <a:p>
            <a:r>
              <a:rPr lang="it-IT" dirty="0"/>
              <a:t>FOCI </a:t>
            </a:r>
            <a:r>
              <a:rPr lang="it-IT" dirty="0" err="1"/>
              <a:t>historical</a:t>
            </a:r>
            <a:r>
              <a:rPr lang="it-IT" dirty="0"/>
              <a:t> </a:t>
            </a:r>
            <a:r>
              <a:rPr lang="it-IT" dirty="0" err="1"/>
              <a:t>simulation</a:t>
            </a:r>
            <a:r>
              <a:rPr lang="it-IT" dirty="0"/>
              <a:t> 2004-2019 and </a:t>
            </a:r>
            <a:r>
              <a:rPr lang="it-IT" dirty="0" err="1"/>
              <a:t>regional</a:t>
            </a:r>
            <a:r>
              <a:rPr lang="it-IT" dirty="0"/>
              <a:t> models </a:t>
            </a:r>
            <a:r>
              <a:rPr lang="it-IT" dirty="0" err="1"/>
              <a:t>assessment</a:t>
            </a:r>
            <a:endParaRPr lang="it-IT" dirty="0"/>
          </a:p>
        </p:txBody>
      </p:sp>
      <p:pic>
        <p:nvPicPr>
          <p:cNvPr id="10" name="Picture 4">
            <a:extLst>
              <a:ext uri="{FF2B5EF4-FFF2-40B4-BE49-F238E27FC236}">
                <a16:creationId xmlns:a16="http://schemas.microsoft.com/office/drawing/2014/main" id="{B6452457-2D7B-84DD-432C-A372D38F71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4214" y="2288130"/>
            <a:ext cx="7360973" cy="3896985"/>
          </a:xfrm>
          <a:prstGeom prst="rect">
            <a:avLst/>
          </a:prstGeom>
        </p:spPr>
      </p:pic>
      <p:sp>
        <p:nvSpPr>
          <p:cNvPr id="11" name="Titolo 1">
            <a:extLst>
              <a:ext uri="{FF2B5EF4-FFF2-40B4-BE49-F238E27FC236}">
                <a16:creationId xmlns:a16="http://schemas.microsoft.com/office/drawing/2014/main" id="{C9C5CEA6-8BB7-F94E-FE21-C2EC04D6556C}"/>
              </a:ext>
            </a:extLst>
          </p:cNvPr>
          <p:cNvSpPr txBox="1">
            <a:spLocks/>
          </p:cNvSpPr>
          <p:nvPr/>
        </p:nvSpPr>
        <p:spPr>
          <a:xfrm>
            <a:off x="710752" y="795029"/>
            <a:ext cx="10240537" cy="792222"/>
          </a:xfrm>
          <a:prstGeom prst="rect">
            <a:avLst/>
          </a:prstGeom>
        </p:spPr>
        <p:txBody>
          <a:bodyPr vert="horz" lIns="91440" tIns="45720" rIns="91440" bIns="45720" rtlCol="0" anchor="ctr" anchorCtr="0">
            <a:normAutofit fontScale="77500" lnSpcReduction="20000"/>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a:solidFill>
                  <a:srgbClr val="4E88C7"/>
                </a:solidFill>
              </a:rPr>
              <a:t>Time period for model evaluation and historical conditions analysis</a:t>
            </a:r>
            <a:endParaRPr kumimoji="0" lang="en-US" sz="3600" b="1" i="0" u="none" strike="noStrike" kern="1200" cap="none" spc="0" normalizeH="0" baseline="0" noProof="0" dirty="0">
              <a:ln>
                <a:noFill/>
              </a:ln>
              <a:solidFill>
                <a:srgbClr val="4E88C7"/>
              </a:solidFill>
              <a:effectLst/>
              <a:uLnTx/>
              <a:uFillTx/>
              <a:latin typeface="Calibri"/>
              <a:ea typeface="+mj-ea"/>
              <a:cs typeface="Calibri"/>
            </a:endParaRPr>
          </a:p>
        </p:txBody>
      </p:sp>
      <p:grpSp>
        <p:nvGrpSpPr>
          <p:cNvPr id="12" name="Gruppo 11">
            <a:extLst>
              <a:ext uri="{FF2B5EF4-FFF2-40B4-BE49-F238E27FC236}">
                <a16:creationId xmlns:a16="http://schemas.microsoft.com/office/drawing/2014/main" id="{CE1FD44B-CCE5-BCDF-0E56-966255584D60}"/>
              </a:ext>
            </a:extLst>
          </p:cNvPr>
          <p:cNvGrpSpPr/>
          <p:nvPr/>
        </p:nvGrpSpPr>
        <p:grpSpPr>
          <a:xfrm>
            <a:off x="6021570" y="1456108"/>
            <a:ext cx="5560210" cy="2695578"/>
            <a:chOff x="5942240" y="1182843"/>
            <a:chExt cx="5350892" cy="2695578"/>
          </a:xfrm>
        </p:grpSpPr>
        <p:sp>
          <p:nvSpPr>
            <p:cNvPr id="13" name="Rectangle 5">
              <a:extLst>
                <a:ext uri="{FF2B5EF4-FFF2-40B4-BE49-F238E27FC236}">
                  <a16:creationId xmlns:a16="http://schemas.microsoft.com/office/drawing/2014/main" id="{64276436-2F6B-13D4-7624-1D312B08AB18}"/>
                </a:ext>
              </a:extLst>
            </p:cNvPr>
            <p:cNvSpPr/>
            <p:nvPr/>
          </p:nvSpPr>
          <p:spPr>
            <a:xfrm>
              <a:off x="5942240" y="2449671"/>
              <a:ext cx="1327241" cy="14287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6">
              <a:extLst>
                <a:ext uri="{FF2B5EF4-FFF2-40B4-BE49-F238E27FC236}">
                  <a16:creationId xmlns:a16="http://schemas.microsoft.com/office/drawing/2014/main" id="{ECD63F85-ABC5-5065-F1F2-BB4E04FAD553}"/>
                </a:ext>
              </a:extLst>
            </p:cNvPr>
            <p:cNvSpPr txBox="1"/>
            <p:nvPr/>
          </p:nvSpPr>
          <p:spPr>
            <a:xfrm>
              <a:off x="6358354" y="1182843"/>
              <a:ext cx="4934778" cy="830997"/>
            </a:xfrm>
            <a:prstGeom prst="rect">
              <a:avLst/>
            </a:prstGeom>
            <a:noFill/>
          </p:spPr>
          <p:txBody>
            <a:bodyPr wrap="square">
              <a:spAutoFit/>
            </a:bodyPr>
            <a:lstStyle/>
            <a:p>
              <a:r>
                <a:rPr lang="en-GB"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2004-2019 </a:t>
              </a:r>
              <a:endParaRPr lang="en-GB"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r>
                <a:rPr lang="en-GB"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15+1 recent years (before covid-19)</a:t>
              </a:r>
              <a:endParaRPr lang="en-GB" sz="2400" dirty="0">
                <a:solidFill>
                  <a:srgbClr val="00B050"/>
                </a:solidFill>
              </a:endParaRPr>
            </a:p>
          </p:txBody>
        </p:sp>
        <p:sp>
          <p:nvSpPr>
            <p:cNvPr id="15" name="Arrow: Down 17">
              <a:extLst>
                <a:ext uri="{FF2B5EF4-FFF2-40B4-BE49-F238E27FC236}">
                  <a16:creationId xmlns:a16="http://schemas.microsoft.com/office/drawing/2014/main" id="{B5A2C07D-9A5B-B1EA-55DF-9821E03AB491}"/>
                </a:ext>
              </a:extLst>
            </p:cNvPr>
            <p:cNvSpPr/>
            <p:nvPr/>
          </p:nvSpPr>
          <p:spPr>
            <a:xfrm>
              <a:off x="6738283" y="1940929"/>
              <a:ext cx="170855" cy="41923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CasellaDiTesto 4">
            <a:extLst>
              <a:ext uri="{FF2B5EF4-FFF2-40B4-BE49-F238E27FC236}">
                <a16:creationId xmlns:a16="http://schemas.microsoft.com/office/drawing/2014/main" id="{063C6B97-5456-181F-0559-F60FCA518C46}"/>
              </a:ext>
            </a:extLst>
          </p:cNvPr>
          <p:cNvSpPr txBox="1"/>
          <p:nvPr/>
        </p:nvSpPr>
        <p:spPr>
          <a:xfrm>
            <a:off x="7831375" y="2195601"/>
            <a:ext cx="3505219" cy="1754326"/>
          </a:xfrm>
          <a:prstGeom prst="rect">
            <a:avLst/>
          </a:prstGeom>
          <a:noFill/>
        </p:spPr>
        <p:txBody>
          <a:bodyPr wrap="square">
            <a:spAutoFit/>
          </a:bodyPr>
          <a:lstStyle/>
          <a:p>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Including:</a:t>
            </a:r>
          </a:p>
          <a:p>
            <a:pPr marL="285750" indent="-285750">
              <a:buFont typeface="Arial" panose="020B0604020202020204" pitchFamily="34" charset="0"/>
              <a:buChar char="•"/>
            </a:pP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l</a:t>
            </a:r>
            <a:r>
              <a:rPr lang="en-GB" sz="1800" b="1" dirty="0">
                <a:solidFill>
                  <a:schemeClr val="accent1"/>
                </a:solidFill>
                <a:latin typeface="Calibri" panose="020F0502020204030204" pitchFamily="34" charset="0"/>
                <a:cs typeface="Times New Roman" panose="02020603050405020304" pitchFamily="18" charset="0"/>
              </a:rPr>
              <a:t>ast 10 years of CMIP7 forthcoming historical simulations (2010-2019)</a:t>
            </a:r>
          </a:p>
          <a:p>
            <a:pPr marL="285750" indent="-285750">
              <a:buFont typeface="Arial" panose="020B0604020202020204" pitchFamily="34" charset="0"/>
              <a:buChar char="•"/>
            </a:pPr>
            <a:r>
              <a:rPr lang="en-GB" sz="1800" b="1" dirty="0">
                <a:solidFill>
                  <a:schemeClr val="accent1"/>
                </a:solidFill>
                <a:latin typeface="Calibri" panose="020F0502020204030204" pitchFamily="34" charset="0"/>
                <a:cs typeface="Times New Roman" panose="02020603050405020304" pitchFamily="18" charset="0"/>
              </a:rPr>
              <a:t>last 10 years of CMIP6 historical simulations (2005-2014)</a:t>
            </a:r>
          </a:p>
        </p:txBody>
      </p:sp>
      <p:sp>
        <p:nvSpPr>
          <p:cNvPr id="9" name="CasellaDiTesto 8">
            <a:extLst>
              <a:ext uri="{FF2B5EF4-FFF2-40B4-BE49-F238E27FC236}">
                <a16:creationId xmlns:a16="http://schemas.microsoft.com/office/drawing/2014/main" id="{67014CA8-8876-2145-85FB-684D0FA27FB7}"/>
              </a:ext>
            </a:extLst>
          </p:cNvPr>
          <p:cNvSpPr txBox="1"/>
          <p:nvPr/>
        </p:nvSpPr>
        <p:spPr>
          <a:xfrm>
            <a:off x="292195" y="6300027"/>
            <a:ext cx="4959231" cy="369332"/>
          </a:xfrm>
          <a:prstGeom prst="rect">
            <a:avLst/>
          </a:prstGeom>
          <a:noFill/>
        </p:spPr>
        <p:txBody>
          <a:bodyPr wrap="square">
            <a:spAutoFit/>
          </a:bodyPr>
          <a:lstStyle/>
          <a:p>
            <a:r>
              <a:rPr lang="en-GB" dirty="0"/>
              <a:t>CMIP = Coupled Model Intercomparison Project</a:t>
            </a:r>
          </a:p>
        </p:txBody>
      </p:sp>
    </p:spTree>
    <p:extLst>
      <p:ext uri="{BB962C8B-B14F-4D97-AF65-F5344CB8AC3E}">
        <p14:creationId xmlns:p14="http://schemas.microsoft.com/office/powerpoint/2010/main" val="322018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24B0FE-CE32-81DA-3161-21C414641A9F}"/>
              </a:ext>
            </a:extLst>
          </p:cNvPr>
          <p:cNvSpPr>
            <a:spLocks noGrp="1"/>
          </p:cNvSpPr>
          <p:nvPr>
            <p:ph type="ctrTitle"/>
          </p:nvPr>
        </p:nvSpPr>
        <p:spPr/>
        <p:txBody>
          <a:bodyPr/>
          <a:lstStyle/>
          <a:p>
            <a:r>
              <a:rPr lang="en-GB" b="1" dirty="0"/>
              <a:t>WRF evaluation with reanalyses for historical simulation (2005 to 2019)</a:t>
            </a:r>
            <a:endParaRPr lang="it-IT" dirty="0"/>
          </a:p>
        </p:txBody>
      </p:sp>
      <p:sp>
        <p:nvSpPr>
          <p:cNvPr id="5" name="Titolo 8">
            <a:extLst>
              <a:ext uri="{FF2B5EF4-FFF2-40B4-BE49-F238E27FC236}">
                <a16:creationId xmlns:a16="http://schemas.microsoft.com/office/drawing/2014/main" id="{6543850D-E5DE-73FB-D702-796A70E720D8}"/>
              </a:ext>
            </a:extLst>
          </p:cNvPr>
          <p:cNvSpPr txBox="1">
            <a:spLocks/>
          </p:cNvSpPr>
          <p:nvPr/>
        </p:nvSpPr>
        <p:spPr>
          <a:xfrm>
            <a:off x="1640394" y="925955"/>
            <a:ext cx="8663811" cy="67178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2400" b="1" i="1" kern="1200">
                <a:solidFill>
                  <a:srgbClr val="333399"/>
                </a:solidFill>
                <a:effectLst/>
                <a:latin typeface="+mn-lt"/>
                <a:ea typeface="+mj-ea"/>
                <a:cs typeface="+mj-cs"/>
              </a:defRPr>
            </a:lvl1pPr>
          </a:lstStyle>
          <a:p>
            <a:pPr algn="ctr"/>
            <a:r>
              <a:rPr lang="it-IT" sz="3600" dirty="0"/>
              <a:t>T2m 15 </a:t>
            </a:r>
            <a:r>
              <a:rPr lang="it-IT" sz="3600" dirty="0" err="1"/>
              <a:t>years</a:t>
            </a:r>
            <a:r>
              <a:rPr lang="it-IT" sz="3600" dirty="0"/>
              <a:t> </a:t>
            </a:r>
            <a:r>
              <a:rPr lang="it-IT" sz="3600" dirty="0" err="1"/>
              <a:t>mean</a:t>
            </a:r>
            <a:r>
              <a:rPr lang="it-IT" sz="3600" dirty="0"/>
              <a:t> (</a:t>
            </a:r>
            <a:r>
              <a:rPr lang="it-IT" sz="3600" dirty="0" err="1"/>
              <a:t>comparison</a:t>
            </a:r>
            <a:r>
              <a:rPr lang="it-IT" sz="3600" dirty="0"/>
              <a:t> with </a:t>
            </a:r>
            <a:r>
              <a:rPr lang="it-IT" sz="3600" dirty="0" err="1"/>
              <a:t>existing</a:t>
            </a:r>
            <a:r>
              <a:rPr lang="it-IT" sz="3600" dirty="0"/>
              <a:t> </a:t>
            </a:r>
            <a:r>
              <a:rPr lang="it-IT" sz="3600" dirty="0" err="1"/>
              <a:t>reanalyses</a:t>
            </a:r>
            <a:r>
              <a:rPr lang="it-IT" sz="3600" dirty="0"/>
              <a:t>)</a:t>
            </a:r>
            <a:endParaRPr lang="en-GB" sz="3600" dirty="0"/>
          </a:p>
        </p:txBody>
      </p:sp>
      <p:grpSp>
        <p:nvGrpSpPr>
          <p:cNvPr id="10" name="Gruppo 9">
            <a:extLst>
              <a:ext uri="{FF2B5EF4-FFF2-40B4-BE49-F238E27FC236}">
                <a16:creationId xmlns:a16="http://schemas.microsoft.com/office/drawing/2014/main" id="{C07C82E5-EDA9-6648-EF6A-5595CC26440B}"/>
              </a:ext>
            </a:extLst>
          </p:cNvPr>
          <p:cNvGrpSpPr/>
          <p:nvPr/>
        </p:nvGrpSpPr>
        <p:grpSpPr>
          <a:xfrm>
            <a:off x="530945" y="1956098"/>
            <a:ext cx="11268899" cy="3495339"/>
            <a:chOff x="648930" y="1493980"/>
            <a:chExt cx="11268899" cy="3495339"/>
          </a:xfrm>
        </p:grpSpPr>
        <p:pic>
          <p:nvPicPr>
            <p:cNvPr id="3" name="Immagine 2">
              <a:extLst>
                <a:ext uri="{FF2B5EF4-FFF2-40B4-BE49-F238E27FC236}">
                  <a16:creationId xmlns:a16="http://schemas.microsoft.com/office/drawing/2014/main" id="{A7276E2E-B871-63EE-085C-9F4E393F2031}"/>
                </a:ext>
              </a:extLst>
            </p:cNvPr>
            <p:cNvPicPr>
              <a:picLocks noChangeAspect="1"/>
            </p:cNvPicPr>
            <p:nvPr/>
          </p:nvPicPr>
          <p:blipFill>
            <a:blip r:embed="rId2" cstate="print">
              <a:extLst>
                <a:ext uri="{28A0092B-C50C-407E-A947-70E740481C1C}">
                  <a14:useLocalDpi xmlns:a14="http://schemas.microsoft.com/office/drawing/2010/main" val="0"/>
                </a:ext>
              </a:extLst>
            </a:blip>
            <a:srcRect t="154" b="154"/>
            <a:stretch/>
          </p:blipFill>
          <p:spPr>
            <a:xfrm>
              <a:off x="648930" y="1759575"/>
              <a:ext cx="3175818" cy="2999035"/>
            </a:xfrm>
            <a:prstGeom prst="rect">
              <a:avLst/>
            </a:prstGeom>
          </p:spPr>
        </p:pic>
        <p:pic>
          <p:nvPicPr>
            <p:cNvPr id="4" name="Immagine 3">
              <a:extLst>
                <a:ext uri="{FF2B5EF4-FFF2-40B4-BE49-F238E27FC236}">
                  <a16:creationId xmlns:a16="http://schemas.microsoft.com/office/drawing/2014/main" id="{EFA175D3-1E1C-7502-03A3-E13CE2FBAD30}"/>
                </a:ext>
              </a:extLst>
            </p:cNvPr>
            <p:cNvPicPr>
              <a:picLocks noChangeAspect="1"/>
            </p:cNvPicPr>
            <p:nvPr/>
          </p:nvPicPr>
          <p:blipFill>
            <a:blip r:embed="rId3" cstate="print">
              <a:extLst>
                <a:ext uri="{28A0092B-C50C-407E-A947-70E740481C1C}">
                  <a14:useLocalDpi xmlns:a14="http://schemas.microsoft.com/office/drawing/2010/main" val="0"/>
                </a:ext>
              </a:extLst>
            </a:blip>
            <a:srcRect l="301" r="-208"/>
            <a:stretch/>
          </p:blipFill>
          <p:spPr>
            <a:xfrm>
              <a:off x="4296697" y="1777540"/>
              <a:ext cx="3199380" cy="2981070"/>
            </a:xfrm>
            <a:prstGeom prst="rect">
              <a:avLst/>
            </a:prstGeom>
          </p:spPr>
        </p:pic>
        <p:pic>
          <p:nvPicPr>
            <p:cNvPr id="6" name="Immagine 5">
              <a:extLst>
                <a:ext uri="{FF2B5EF4-FFF2-40B4-BE49-F238E27FC236}">
                  <a16:creationId xmlns:a16="http://schemas.microsoft.com/office/drawing/2014/main" id="{FEE2B2AF-9AD3-54D3-512C-89EB1D38157D}"/>
                </a:ext>
              </a:extLst>
            </p:cNvPr>
            <p:cNvPicPr>
              <a:picLocks noChangeAspect="1"/>
            </p:cNvPicPr>
            <p:nvPr/>
          </p:nvPicPr>
          <p:blipFill>
            <a:blip r:embed="rId4" cstate="print">
              <a:extLst>
                <a:ext uri="{28A0092B-C50C-407E-A947-70E740481C1C}">
                  <a14:useLocalDpi xmlns:a14="http://schemas.microsoft.com/office/drawing/2010/main" val="0"/>
                </a:ext>
              </a:extLst>
            </a:blip>
            <a:srcRect l="503" r="-410"/>
            <a:stretch/>
          </p:blipFill>
          <p:spPr>
            <a:xfrm>
              <a:off x="8028092" y="1786523"/>
              <a:ext cx="3199380" cy="2981070"/>
            </a:xfrm>
            <a:prstGeom prst="rect">
              <a:avLst/>
            </a:prstGeom>
          </p:spPr>
        </p:pic>
        <p:sp>
          <p:nvSpPr>
            <p:cNvPr id="7" name="CasellaDiTesto 6">
              <a:extLst>
                <a:ext uri="{FF2B5EF4-FFF2-40B4-BE49-F238E27FC236}">
                  <a16:creationId xmlns:a16="http://schemas.microsoft.com/office/drawing/2014/main" id="{A966C5C5-8EB1-C20C-C6F7-BB06EB787D65}"/>
                </a:ext>
              </a:extLst>
            </p:cNvPr>
            <p:cNvSpPr txBox="1"/>
            <p:nvPr/>
          </p:nvSpPr>
          <p:spPr>
            <a:xfrm>
              <a:off x="964528" y="4285257"/>
              <a:ext cx="675866" cy="369332"/>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Arial" panose="020B0604020202020204" pitchFamily="34" charset="0"/>
                </a:rPr>
                <a:t>WRF</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A4854306-ABF9-593D-935A-3807FBE80E75}"/>
                </a:ext>
              </a:extLst>
            </p:cNvPr>
            <p:cNvSpPr txBox="1"/>
            <p:nvPr/>
          </p:nvSpPr>
          <p:spPr>
            <a:xfrm>
              <a:off x="4639231" y="4285257"/>
              <a:ext cx="747251" cy="369332"/>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Arial" panose="020B0604020202020204" pitchFamily="34" charset="0"/>
                </a:rPr>
                <a:t>E-</a:t>
              </a:r>
              <a:r>
                <a:rPr lang="en-GB" sz="1800" b="1" dirty="0" err="1">
                  <a:effectLst/>
                  <a:latin typeface="Calibri" panose="020F0502020204030204" pitchFamily="34" charset="0"/>
                  <a:ea typeface="Calibri" panose="020F0502020204030204" pitchFamily="34" charset="0"/>
                  <a:cs typeface="Arial" panose="020B0604020202020204" pitchFamily="34" charset="0"/>
                </a:rPr>
                <a:t>obs</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04BA13E0-8BB3-D2C2-CE0D-B11EBB0DFA93}"/>
                </a:ext>
              </a:extLst>
            </p:cNvPr>
            <p:cNvSpPr txBox="1"/>
            <p:nvPr/>
          </p:nvSpPr>
          <p:spPr>
            <a:xfrm>
              <a:off x="8321411" y="4294240"/>
              <a:ext cx="747251" cy="369332"/>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Arial" panose="020B0604020202020204" pitchFamily="34" charset="0"/>
                </a:rPr>
                <a:t>ERA5</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Immagine 13">
              <a:extLst>
                <a:ext uri="{FF2B5EF4-FFF2-40B4-BE49-F238E27FC236}">
                  <a16:creationId xmlns:a16="http://schemas.microsoft.com/office/drawing/2014/main" id="{AC263F72-7C86-32B6-85EA-CCFCE24B3479}"/>
                </a:ext>
              </a:extLst>
            </p:cNvPr>
            <p:cNvPicPr>
              <a:picLocks noChangeAspect="1"/>
            </p:cNvPicPr>
            <p:nvPr/>
          </p:nvPicPr>
          <p:blipFill>
            <a:blip r:embed="rId5"/>
            <a:stretch>
              <a:fillRect/>
            </a:stretch>
          </p:blipFill>
          <p:spPr>
            <a:xfrm>
              <a:off x="11445880" y="1493980"/>
              <a:ext cx="471949" cy="3495339"/>
            </a:xfrm>
            <a:prstGeom prst="rect">
              <a:avLst/>
            </a:prstGeom>
          </p:spPr>
        </p:pic>
      </p:grpSp>
      <p:sp>
        <p:nvSpPr>
          <p:cNvPr id="11" name="CasellaDiTesto 10">
            <a:extLst>
              <a:ext uri="{FF2B5EF4-FFF2-40B4-BE49-F238E27FC236}">
                <a16:creationId xmlns:a16="http://schemas.microsoft.com/office/drawing/2014/main" id="{587DFDEC-CB5A-9F23-6F52-5AACC4716585}"/>
              </a:ext>
            </a:extLst>
          </p:cNvPr>
          <p:cNvSpPr txBox="1"/>
          <p:nvPr/>
        </p:nvSpPr>
        <p:spPr>
          <a:xfrm>
            <a:off x="530945" y="5229711"/>
            <a:ext cx="3175818" cy="369332"/>
          </a:xfrm>
          <a:prstGeom prst="rect">
            <a:avLst/>
          </a:prstGeom>
          <a:noFill/>
        </p:spPr>
        <p:txBody>
          <a:bodyPr wrap="square">
            <a:spAutoFit/>
          </a:bodyPr>
          <a:lstStyle/>
          <a:p>
            <a:pPr algn="ctr"/>
            <a:r>
              <a:rPr lang="it-IT" b="1" dirty="0">
                <a:latin typeface="Calibri" panose="020F0502020204030204" pitchFamily="34" charset="0"/>
                <a:ea typeface="Calibri" panose="020F0502020204030204" pitchFamily="34" charset="0"/>
                <a:cs typeface="Arial" panose="020B0604020202020204" pitchFamily="34" charset="0"/>
              </a:rPr>
              <a:t>F</a:t>
            </a:r>
            <a:r>
              <a:rPr lang="en-GB" b="1" dirty="0">
                <a:latin typeface="Calibri" panose="020F0502020204030204" pitchFamily="34" charset="0"/>
                <a:ea typeface="Calibri" panose="020F0502020204030204" pitchFamily="34" charset="0"/>
                <a:cs typeface="Arial" panose="020B0604020202020204" pitchFamily="34" charset="0"/>
              </a:rPr>
              <a:t>OCI simulation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D59DEF4D-D6A8-0C43-0D3B-B10627D2713A}"/>
              </a:ext>
            </a:extLst>
          </p:cNvPr>
          <p:cNvSpPr txBox="1"/>
          <p:nvPr/>
        </p:nvSpPr>
        <p:spPr>
          <a:xfrm>
            <a:off x="4136291" y="5266771"/>
            <a:ext cx="6973195" cy="369332"/>
          </a:xfrm>
          <a:prstGeom prst="rect">
            <a:avLst/>
          </a:prstGeom>
          <a:noFill/>
        </p:spPr>
        <p:txBody>
          <a:bodyPr wrap="square">
            <a:spAutoFit/>
          </a:bodyPr>
          <a:lstStyle/>
          <a:p>
            <a:pPr algn="ctr"/>
            <a:r>
              <a:rPr lang="it-IT" b="1" dirty="0">
                <a:latin typeface="Calibri" panose="020F0502020204030204" pitchFamily="34" charset="0"/>
                <a:ea typeface="Calibri" panose="020F0502020204030204" pitchFamily="34" charset="0"/>
                <a:cs typeface="Arial" panose="020B0604020202020204" pitchFamily="34" charset="0"/>
              </a:rPr>
              <a:t>Reference </a:t>
            </a:r>
            <a:r>
              <a:rPr lang="it-IT" b="1" dirty="0" err="1">
                <a:latin typeface="Calibri" panose="020F0502020204030204" pitchFamily="34" charset="0"/>
                <a:ea typeface="Calibri" panose="020F0502020204030204" pitchFamily="34" charset="0"/>
                <a:cs typeface="Arial" panose="020B0604020202020204" pitchFamily="34" charset="0"/>
              </a:rPr>
              <a:t>reanalyses</a:t>
            </a:r>
            <a:endParaRPr lang="it-IT"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13749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e5bba9f-ee04-4569-b3bf-b770a0f323d7" xsi:nil="true"/>
    <lcf76f155ced4ddcb4097134ff3c332f xmlns="de71504d-285d-467f-8a7a-e0eddd71ae32">
      <Terms xmlns="http://schemas.microsoft.com/office/infopath/2007/PartnerControls"/>
    </lcf76f155ced4ddcb4097134ff3c332f>
    <WMOWFApprovalStatus xmlns="715fcdb6-58ff-4d84-993c-bb26a5b54815">Not Submitted</WMOWFApprovalStatus>
    <_dlc_DocId xmlns="ce5bba9f-ee04-4569-b3bf-b770a0f323d7">WMOXB-1278832398-6440541</_dlc_DocId>
    <_dlc_DocIdUrl xmlns="ce5bba9f-ee04-4569-b3bf-b770a0f323d7">
      <Url>https://wmoomm.sharepoint.com/sites/XB_Projects/_layouts/15/DocIdRedir.aspx?ID=WMOXB-1278832398-6440541</Url>
      <Description>WMOXB-1278832398-6440541</Description>
    </_dlc_DocIdUrl>
  </documentManagement>
</p:properties>
</file>

<file path=customXml/item3.xml><?xml version="1.0" encoding="utf-8"?>
<?mso-contentType ?>
<SharedContentType xmlns="Microsoft.SharePoint.Taxonomy.ContentTypeSync" SourceId="92a3b380-abf6-46f2-87bb-c2c114de1c9e" ContentTypeId="0x01"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9BA8277F243A164DBA12374B3989E4C2" ma:contentTypeVersion="17" ma:contentTypeDescription="Create a new document." ma:contentTypeScope="" ma:versionID="b36dc140ed7a023d96becef87527f3e7">
  <xsd:schema xmlns:xsd="http://www.w3.org/2001/XMLSchema" xmlns:xs="http://www.w3.org/2001/XMLSchema" xmlns:p="http://schemas.microsoft.com/office/2006/metadata/properties" xmlns:ns2="715fcdb6-58ff-4d84-993c-bb26a5b54815" xmlns:ns3="de71504d-285d-467f-8a7a-e0eddd71ae32" xmlns:ns4="ce5bba9f-ee04-4569-b3bf-b770a0f323d7" targetNamespace="http://schemas.microsoft.com/office/2006/metadata/properties" ma:root="true" ma:fieldsID="57a48a6c1b707c9f9a2bd23f54155132" ns2:_="" ns3:_="" ns4:_="">
    <xsd:import namespace="715fcdb6-58ff-4d84-993c-bb26a5b54815"/>
    <xsd:import namespace="de71504d-285d-467f-8a7a-e0eddd71ae32"/>
    <xsd:import namespace="ce5bba9f-ee04-4569-b3bf-b770a0f323d7"/>
    <xsd:element name="properties">
      <xsd:complexType>
        <xsd:sequence>
          <xsd:element name="documentManagement">
            <xsd:complexType>
              <xsd:all>
                <xsd:element ref="ns2:WMOWFApprovalStatus"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4:TaxCatchAll" minOccurs="0"/>
                <xsd:element ref="ns3:MediaServiceLocation" minOccurs="0"/>
                <xsd:element ref="ns3:MediaServiceOCR" minOccurs="0"/>
                <xsd:element ref="ns3:MediaServiceBillingMetadata"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fcdb6-58ff-4d84-993c-bb26a5b54815" elementFormDefault="qualified">
    <xsd:import namespace="http://schemas.microsoft.com/office/2006/documentManagement/types"/>
    <xsd:import namespace="http://schemas.microsoft.com/office/infopath/2007/PartnerControls"/>
    <xsd:element name="WMOWFApprovalStatus" ma:index="2" nillable="true" ma:displayName="Workflow Approval Status" ma:default="Not Submitted" ma:format="Dropdown" ma:hidden="true" ma:internalName="WMOWFApprovalStatus" ma:readOnly="false">
      <xsd:simpleType>
        <xsd:restriction base="dms:Choice">
          <xsd:enumeration value="Not Submitted"/>
          <xsd:enumeration value="Pending for Review"/>
          <xsd:enumeration value="Pending for Consolidation"/>
          <xsd:enumeration value="Pending for Approval"/>
          <xsd:enumeration value="Approved"/>
          <xsd:enumeration value="Rejected by Approver"/>
          <xsd:enumeration value="Cancelled by Requestor"/>
        </xsd:restriction>
      </xsd:simpleType>
    </xsd:element>
  </xsd:schema>
  <xsd:schema xmlns:xsd="http://www.w3.org/2001/XMLSchema" xmlns:xs="http://www.w3.org/2001/XMLSchema" xmlns:dms="http://schemas.microsoft.com/office/2006/documentManagement/types" xmlns:pc="http://schemas.microsoft.com/office/infopath/2007/PartnerControls" targetNamespace="de71504d-285d-467f-8a7a-e0eddd71a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bba9f-ee04-4569-b3bf-b770a0f323d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5c5cdd-cc21-4981-9e9f-69ed7ea93d5a}" ma:internalName="TaxCatchAll" ma:showField="CatchAllData" ma:web="ce5bba9f-ee04-4569-b3bf-b770a0f323d7">
      <xsd:complexType>
        <xsd:complexContent>
          <xsd:extension base="dms:MultiChoiceLookup">
            <xsd:sequence>
              <xsd:element name="Value" type="dms:Lookup" maxOccurs="unbounded" minOccurs="0" nillable="true"/>
            </xsd:sequence>
          </xsd:extension>
        </xsd:complexContent>
      </xsd:complexType>
    </xsd:element>
    <xsd:element name="_dlc_DocId" ma:index="22" nillable="true" ma:displayName="Document ID Value" ma:description="The value of the document ID assigned to this item." ma:indexed="true"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D174F-4230-4A22-81E8-0F30E5026A31}">
  <ds:schemaRefs>
    <ds:schemaRef ds:uri="http://schemas.microsoft.com/sharepoint/v3/contenttype/forms"/>
  </ds:schemaRefs>
</ds:datastoreItem>
</file>

<file path=customXml/itemProps2.xml><?xml version="1.0" encoding="utf-8"?>
<ds:datastoreItem xmlns:ds="http://schemas.openxmlformats.org/officeDocument/2006/customXml" ds:itemID="{DF119070-8CA7-4934-A21B-C5C14ECB6B64}">
  <ds:schemaRefs>
    <ds:schemaRef ds:uri="4e95a57b-b81f-42cc-abc4-6b479057d64e"/>
    <ds:schemaRef ds:uri="http://purl.org/dc/terms/"/>
    <ds:schemaRef ds:uri="http://schemas.microsoft.com/office/infopath/2007/PartnerControls"/>
    <ds:schemaRef ds:uri="http://www.w3.org/XML/1998/namespace"/>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94f473ba-4a6d-499b-a67b-df1f968fe30a"/>
    <ds:schemaRef ds:uri="ce5bba9f-ee04-4569-b3bf-b770a0f323d7"/>
    <ds:schemaRef ds:uri="de71504d-285d-467f-8a7a-e0eddd71ae32"/>
    <ds:schemaRef ds:uri="715fcdb6-58ff-4d84-993c-bb26a5b54815"/>
  </ds:schemaRefs>
</ds:datastoreItem>
</file>

<file path=customXml/itemProps3.xml><?xml version="1.0" encoding="utf-8"?>
<ds:datastoreItem xmlns:ds="http://schemas.openxmlformats.org/officeDocument/2006/customXml" ds:itemID="{AAD09239-BE99-4B00-96E4-C67156CCDA4F}">
  <ds:schemaRefs>
    <ds:schemaRef ds:uri="Microsoft.SharePoint.Taxonomy.ContentTypeSync"/>
  </ds:schemaRefs>
</ds:datastoreItem>
</file>

<file path=customXml/itemProps4.xml><?xml version="1.0" encoding="utf-8"?>
<ds:datastoreItem xmlns:ds="http://schemas.openxmlformats.org/officeDocument/2006/customXml" ds:itemID="{F011B5F1-4080-44C6-B96C-CEA38B50BF81}">
  <ds:schemaRefs>
    <ds:schemaRef ds:uri="http://schemas.microsoft.com/sharepoint/events"/>
  </ds:schemaRefs>
</ds:datastoreItem>
</file>

<file path=customXml/itemProps5.xml><?xml version="1.0" encoding="utf-8"?>
<ds:datastoreItem xmlns:ds="http://schemas.openxmlformats.org/officeDocument/2006/customXml" ds:itemID="{F2088B00-191E-49B1-B216-3C336A37D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fcdb6-58ff-4d84-993c-bb26a5b54815"/>
    <ds:schemaRef ds:uri="de71504d-285d-467f-8a7a-e0eddd71ae32"/>
    <ds:schemaRef ds:uri="ce5bba9f-ee04-4569-b3bf-b770a0f323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4d09258-035b-4e4f-ae3e-d79ff3d418d8}" enabled="1" method="Standard" siteId="{f4a12867-922d-4b9d-bb85-9ee7898512a0}" removed="0"/>
  <clbl:label id="{e962d134-526b-49fe-8fc7-dd80537250d0}" enabled="1" method="Standard" siteId="{eaa6be54-4687-40c4-9827-c044bd8e8d3c}" removed="0"/>
</clbl:labelList>
</file>

<file path=docProps/app.xml><?xml version="1.0" encoding="utf-8"?>
<Properties xmlns="http://schemas.openxmlformats.org/officeDocument/2006/extended-properties" xmlns:vt="http://schemas.openxmlformats.org/officeDocument/2006/docPropsVTypes">
  <Template/>
  <TotalTime>2945</TotalTime>
  <Words>1266</Words>
  <Application>Microsoft Office PowerPoint</Application>
  <PresentationFormat>Widescreen</PresentationFormat>
  <Paragraphs>124</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di Office</vt:lpstr>
      <vt:lpstr>PowerPoint Presentation</vt:lpstr>
      <vt:lpstr>Non-CO2 or Short-lived Climate Forcers (SLCFs)</vt:lpstr>
      <vt:lpstr>SLCFs radiative forcing and temperature response</vt:lpstr>
      <vt:lpstr>Air Pollution and Climate links, mitigation measures interaction</vt:lpstr>
      <vt:lpstr>Project FOCI</vt:lpstr>
      <vt:lpstr>Considered emission scenarios: historical and future predictions</vt:lpstr>
      <vt:lpstr>FOCI: preliminary results from global ESMs simulations</vt:lpstr>
      <vt:lpstr>FOCI historical simulation 2004-2019 and regional models assessment</vt:lpstr>
      <vt:lpstr>WRF evaluation with reanalyses for historical simulation (2005 to 2019)</vt:lpstr>
      <vt:lpstr>WRF evaluation with METAR obs. for historical simulation (2005 to 2019)</vt:lpstr>
      <vt:lpstr>WRF evaluation with reanalyses for historical simulation (2005 to 2019)</vt:lpstr>
      <vt:lpstr>Concluding remarks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 Halenka</dc:creator>
  <cp:lastModifiedBy>Finardi, Sandro</cp:lastModifiedBy>
  <cp:revision>234</cp:revision>
  <dcterms:created xsi:type="dcterms:W3CDTF">2023-02-27T03:56:23Z</dcterms:created>
  <dcterms:modified xsi:type="dcterms:W3CDTF">2025-09-09T08:42:00Z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0x0101009BA8277F243A164DBA12374B3989E4C2</vt:lpwstr>
  </property>
  <property fmtid="{D5CDD505-2E9C-101B-9397-08002B2CF9AE}" pid="3" name="ClassificationContentMarkingFooterLocations">
    <vt:lpwstr>Motiv Office:11</vt:lpwstr>
  </property>
  <property fmtid="{D5CDD505-2E9C-101B-9397-08002B2CF9AE}" pid="4" name="ClassificationContentMarkingFooterText">
    <vt:lpwstr>General</vt:lpwstr>
  </property>
  <property fmtid="{D5CDD505-2E9C-101B-9397-08002B2CF9AE}" pid="5" name="MediaServiceImageTags">
    <vt:lpwstr/>
  </property>
  <property fmtid="{D5CDD505-2E9C-101B-9397-08002B2CF9AE}" pid="6" name="_dlc_DocIdItemGuid">
    <vt:lpwstr>03466990-1d2e-40ac-a512-5cc9efb3b234</vt:lpwstr>
  </property>
</Properties>
</file>