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6"/>
    <p:sldMasterId id="2147483680" r:id="rId7"/>
    <p:sldMasterId id="2147483692" r:id="rId8"/>
  </p:sldMasterIdLst>
  <p:notesMasterIdLst>
    <p:notesMasterId r:id="rId22"/>
  </p:notesMasterIdLst>
  <p:sldIdLst>
    <p:sldId id="1338" r:id="rId9"/>
    <p:sldId id="1758" r:id="rId10"/>
    <p:sldId id="2145706632" r:id="rId11"/>
    <p:sldId id="1725" r:id="rId12"/>
    <p:sldId id="1712" r:id="rId13"/>
    <p:sldId id="1673" r:id="rId14"/>
    <p:sldId id="2145706635" r:id="rId15"/>
    <p:sldId id="2145706636" r:id="rId16"/>
    <p:sldId id="2145706634" r:id="rId17"/>
    <p:sldId id="2145706637" r:id="rId18"/>
    <p:sldId id="2145706640" r:id="rId19"/>
    <p:sldId id="2145706641" r:id="rId20"/>
    <p:sldId id="296" r:id="rId21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310" autoAdjust="0"/>
  </p:normalViewPr>
  <p:slideViewPr>
    <p:cSldViewPr snapToGrid="0">
      <p:cViewPr varScale="1">
        <p:scale>
          <a:sx n="96" d="100"/>
          <a:sy n="96" d="100"/>
        </p:scale>
        <p:origin x="42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590552485767497"/>
          <c:y val="5.8941924822162595E-2"/>
          <c:w val="0.54829526962082076"/>
          <c:h val="0.869992647070330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ln w="28575"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dPt>
            <c:idx val="0"/>
            <c:bubble3D val="0"/>
            <c:spPr>
              <a:solidFill>
                <a:srgbClr val="005BAA"/>
              </a:solidFill>
              <a:ln w="28575"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BC55-4805-BDCB-2D575D1044AB}"/>
              </c:ext>
            </c:extLst>
          </c:dPt>
          <c:dPt>
            <c:idx val="1"/>
            <c:bubble3D val="0"/>
            <c:spPr>
              <a:solidFill>
                <a:srgbClr val="00B5D5"/>
              </a:solidFill>
              <a:ln w="28575"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3-BC55-4805-BDCB-2D575D1044AB}"/>
              </c:ext>
            </c:extLst>
          </c:dPt>
          <c:dPt>
            <c:idx val="2"/>
            <c:bubble3D val="0"/>
            <c:spPr>
              <a:solidFill>
                <a:srgbClr val="FAA61A"/>
              </a:solidFill>
              <a:ln w="28575"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5-BC55-4805-BDCB-2D575D1044AB}"/>
              </c:ext>
            </c:extLst>
          </c:dPt>
          <c:dPt>
            <c:idx val="3"/>
            <c:bubble3D val="0"/>
            <c:spPr>
              <a:solidFill>
                <a:srgbClr val="70BF54"/>
              </a:solidFill>
              <a:ln w="28575"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7-BC55-4805-BDCB-2D575D1044AB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Sale</c:v>
                </c:pt>
                <c:pt idx="1">
                  <c:v>Revenue</c:v>
                </c:pt>
                <c:pt idx="2">
                  <c:v>Profit</c:v>
                </c:pt>
                <c:pt idx="3">
                  <c:v>Expenditure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C55-4805-BDCB-2D575D1044A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CH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BFB52-AACE-451F-9B1D-18326C6F843F}" type="datetimeFigureOut">
              <a:rPr lang="en-CH" smtClean="0"/>
              <a:t>08/31/2025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599B8-60CD-49D8-BD97-0E3863C45CE2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22977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7ADB20-D4A1-4748-BA66-A2B3CA732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62508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29C773-9F6F-3855-639E-A8E3E46CDB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5D5BF4-1F62-8F45-6418-22B3246C3A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33EC4A-C6D3-E4DB-EE09-A7702ABB52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F5E37-0E38-A166-4D93-DC1F0C4006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7ADB20-D4A1-4748-BA66-A2B3CA732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04781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567150-A504-EA2B-B779-65D3E69807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529388-0D1F-D50F-D941-94E2580B87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2BA5F2-76F9-CF08-0DB1-5CE6420982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412AAF-DF97-F995-24CB-6591B29309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7ADB20-D4A1-4748-BA66-A2B3CA732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1025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7C5563-24E9-CE4B-BD7F-7D11E6E43C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1747D7-74F3-602E-600E-74F9DC6EE5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683AED-5ABB-E1A4-5298-4E35057911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Over the past 24 years, the BC surface mass concentration (</a:t>
            </a:r>
            <a:r>
              <a:rPr lang="en-GB" dirty="0" err="1"/>
              <a:t>BCSurface</a:t>
            </a:r>
            <a:r>
              <a:rPr lang="en-GB" dirty="0"/>
              <a:t>), BC column mass density (</a:t>
            </a:r>
            <a:r>
              <a:rPr lang="en-GB" dirty="0" err="1"/>
              <a:t>BCColumn</a:t>
            </a:r>
            <a:r>
              <a:rPr lang="en-GB" dirty="0"/>
              <a:t>), and BC anthropogenic emission (BCAE) were ranked from highest to lowest as follows: EC, IS, SSA, and CSA, whereas the order was reversed for BC fire emission (BCFE) </a:t>
            </a:r>
            <a:endParaRPr lang="en-CH" dirty="0"/>
          </a:p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383E91-E64D-4F9E-056D-2D72F9417D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7ADB20-D4A1-4748-BA66-A2B3CA732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3901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7ADB20-D4A1-4748-BA66-A2B3CA732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2571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7B824D-90B6-5B54-79A2-3C5C2FA81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203043-459F-4ABC-7210-10BA0AF881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E0EE63-F270-9D2E-D2F3-1D1B61F8BA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2B7BF1-3A7B-F3EB-3130-48EE30ADDA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7ADB20-D4A1-4748-BA66-A2B3CA732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0315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599B8-60CD-49D8-BD97-0E3863C45CE2}" type="slidenum">
              <a:rPr lang="en-CH" smtClean="0"/>
              <a:t>4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142950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Geographical gaps in observing network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7ADB20-D4A1-4748-BA66-A2B3CA732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4686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75624-BE12-447E-831D-36D6AB1B7D83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1315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7ADB20-D4A1-4748-BA66-A2B3CA732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7367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333F42-A48F-95A9-0E46-0A34916C8E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2E863B-1DE6-D4E7-D0BF-CC81308055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ACAC50-1B64-0C38-BDFD-0E20EF57E0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599807-4A9D-246E-DB52-488100BF3A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7ADB20-D4A1-4748-BA66-A2B3CA732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010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D6F8F-A5F1-3F85-3BC3-3B141211F0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C5069F-1E34-1FC3-BC05-8F0EF3B9C6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74A750-52A4-0853-037B-0B4EA2CEF4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NB The actual mass absorption cross-section of carbonaceous particles depends strongly on their size distribution as well as the composition and the graphitic/amorphous form of the carbon,</a:t>
            </a:r>
          </a:p>
          <a:p>
            <a:r>
              <a:rPr lang="en-GB" dirty="0"/>
              <a:t>.</a:t>
            </a:r>
          </a:p>
          <a:p>
            <a:r>
              <a:rPr lang="en-GB" dirty="0"/>
              <a:t>AND, whether they are on a filter, which </a:t>
            </a:r>
          </a:p>
          <a:p>
            <a:r>
              <a:rPr lang="en-GB" dirty="0"/>
              <a:t>introduces multiple scattering and shadowing effects</a:t>
            </a:r>
          </a:p>
          <a:p>
            <a:endParaRPr lang="en-GB" dirty="0"/>
          </a:p>
          <a:p>
            <a:r>
              <a:rPr lang="en-GB" dirty="0"/>
              <a:t>Several types of photometers used</a:t>
            </a:r>
          </a:p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D795F7-C766-55DB-B90D-CE121B4D19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7ADB20-D4A1-4748-BA66-A2B3CA7322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7106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-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 with low confidence">
            <a:extLst>
              <a:ext uri="{FF2B5EF4-FFF2-40B4-BE49-F238E27FC236}">
                <a16:creationId xmlns:a16="http://schemas.microsoft.com/office/drawing/2014/main" id="{02AFE16C-2473-0565-452E-AB86D7679E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0723" y="-18261"/>
            <a:ext cx="3042445" cy="1187715"/>
          </a:xfrm>
          <a:prstGeom prst="rect">
            <a:avLst/>
          </a:prstGeom>
        </p:spPr>
      </p:pic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0AC09B4D-F42F-714A-848A-CE26871CDE1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08588" y="1879600"/>
            <a:ext cx="1339850" cy="168433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>
            <a:normAutofit/>
          </a:bodyPr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11" name="Marcador de posición de imagen 9">
            <a:extLst>
              <a:ext uri="{FF2B5EF4-FFF2-40B4-BE49-F238E27FC236}">
                <a16:creationId xmlns:a16="http://schemas.microsoft.com/office/drawing/2014/main" id="{6203C20F-E878-7745-A366-EB1EEA4CAB9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815388" y="1879600"/>
            <a:ext cx="1339850" cy="168433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12" name="Marcador de posición de imagen 9">
            <a:extLst>
              <a:ext uri="{FF2B5EF4-FFF2-40B4-BE49-F238E27FC236}">
                <a16:creationId xmlns:a16="http://schemas.microsoft.com/office/drawing/2014/main" id="{B9F55B83-D026-7544-BF73-70F5BFCBAA0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208588" y="4279900"/>
            <a:ext cx="1339850" cy="168433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13" name="Marcador de posición de imagen 9">
            <a:extLst>
              <a:ext uri="{FF2B5EF4-FFF2-40B4-BE49-F238E27FC236}">
                <a16:creationId xmlns:a16="http://schemas.microsoft.com/office/drawing/2014/main" id="{9C3D87E3-091F-AC41-95B4-2D73D9F0DB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815388" y="4279900"/>
            <a:ext cx="1339850" cy="168433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cxnSp>
        <p:nvCxnSpPr>
          <p:cNvPr id="5" name="Straight Connector 2">
            <a:extLst>
              <a:ext uri="{FF2B5EF4-FFF2-40B4-BE49-F238E27FC236}">
                <a16:creationId xmlns:a16="http://schemas.microsoft.com/office/drawing/2014/main" id="{C4283362-401A-F1CC-C52C-CCA6A44D5E09}"/>
              </a:ext>
            </a:extLst>
          </p:cNvPr>
          <p:cNvCxnSpPr/>
          <p:nvPr userDrawn="1"/>
        </p:nvCxnSpPr>
        <p:spPr>
          <a:xfrm>
            <a:off x="0" y="1113452"/>
            <a:ext cx="12192000" cy="0"/>
          </a:xfrm>
          <a:prstGeom prst="line">
            <a:avLst/>
          </a:prstGeom>
          <a:ln w="19050">
            <a:solidFill>
              <a:srgbClr val="005B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2">
            <a:extLst>
              <a:ext uri="{FF2B5EF4-FFF2-40B4-BE49-F238E27FC236}">
                <a16:creationId xmlns:a16="http://schemas.microsoft.com/office/drawing/2014/main" id="{95B55443-453C-4DEE-8BCA-F99CC8B4B9BB}"/>
              </a:ext>
            </a:extLst>
          </p:cNvPr>
          <p:cNvSpPr txBox="1"/>
          <p:nvPr userDrawn="1"/>
        </p:nvSpPr>
        <p:spPr>
          <a:xfrm>
            <a:off x="845684" y="1851185"/>
            <a:ext cx="3042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1</a:t>
            </a:r>
            <a:r>
              <a:rPr lang="es-E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.1 </a:t>
            </a:r>
            <a:r>
              <a:rPr lang="hr-H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Lorem</a:t>
            </a:r>
            <a:r>
              <a:rPr lang="hr-H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</a:t>
            </a:r>
            <a:r>
              <a:rPr lang="hr-H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ipsum</a:t>
            </a:r>
            <a:endParaRPr lang="es-ES" sz="2400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Roboto" panose="02000000000000000000" pitchFamily="2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FA90B4F-430A-ED76-56F5-277ACC139BFC}"/>
              </a:ext>
            </a:extLst>
          </p:cNvPr>
          <p:cNvSpPr txBox="1"/>
          <p:nvPr userDrawn="1"/>
        </p:nvSpPr>
        <p:spPr>
          <a:xfrm>
            <a:off x="6857776" y="2452929"/>
            <a:ext cx="158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Lorem</a:t>
            </a:r>
            <a:endParaRPr lang="hr-H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hr-HR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Ipsum</a:t>
            </a:r>
            <a:endParaRPr lang="es-E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CuadroTexto 16">
            <a:extLst>
              <a:ext uri="{FF2B5EF4-FFF2-40B4-BE49-F238E27FC236}">
                <a16:creationId xmlns:a16="http://schemas.microsoft.com/office/drawing/2014/main" id="{406CABAF-C8CB-146F-0AAF-CACEED1E7067}"/>
              </a:ext>
            </a:extLst>
          </p:cNvPr>
          <p:cNvSpPr txBox="1"/>
          <p:nvPr userDrawn="1"/>
        </p:nvSpPr>
        <p:spPr>
          <a:xfrm>
            <a:off x="10456792" y="2452929"/>
            <a:ext cx="1103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Lorem</a:t>
            </a:r>
            <a:endParaRPr lang="hr-H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hr-HR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Ipsum</a:t>
            </a:r>
            <a:endParaRPr lang="es-E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CuadroTexto 19">
            <a:extLst>
              <a:ext uri="{FF2B5EF4-FFF2-40B4-BE49-F238E27FC236}">
                <a16:creationId xmlns:a16="http://schemas.microsoft.com/office/drawing/2014/main" id="{BEC19989-D9E1-A1C7-5BBB-05AACB261AFC}"/>
              </a:ext>
            </a:extLst>
          </p:cNvPr>
          <p:cNvSpPr txBox="1"/>
          <p:nvPr userDrawn="1"/>
        </p:nvSpPr>
        <p:spPr>
          <a:xfrm>
            <a:off x="6857776" y="4864605"/>
            <a:ext cx="158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Lorem</a:t>
            </a:r>
            <a:endParaRPr lang="hr-H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hr-HR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Ipsum</a:t>
            </a:r>
            <a:endParaRPr lang="es-E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CuadroTexto 22">
            <a:extLst>
              <a:ext uri="{FF2B5EF4-FFF2-40B4-BE49-F238E27FC236}">
                <a16:creationId xmlns:a16="http://schemas.microsoft.com/office/drawing/2014/main" id="{5A90660E-FA79-10CD-C580-B5E3BEB8907E}"/>
              </a:ext>
            </a:extLst>
          </p:cNvPr>
          <p:cNvSpPr txBox="1"/>
          <p:nvPr userDrawn="1"/>
        </p:nvSpPr>
        <p:spPr>
          <a:xfrm>
            <a:off x="10456792" y="4864605"/>
            <a:ext cx="1157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Lorem</a:t>
            </a:r>
            <a:endParaRPr lang="hr-H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hr-HR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Ipsum</a:t>
            </a:r>
            <a:endParaRPr lang="es-E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CuadroTexto 2">
            <a:extLst>
              <a:ext uri="{FF2B5EF4-FFF2-40B4-BE49-F238E27FC236}">
                <a16:creationId xmlns:a16="http://schemas.microsoft.com/office/drawing/2014/main" id="{94BD3326-2C5E-E7FA-857B-F79389521B2F}"/>
              </a:ext>
            </a:extLst>
          </p:cNvPr>
          <p:cNvSpPr txBox="1"/>
          <p:nvPr userDrawn="1"/>
        </p:nvSpPr>
        <p:spPr>
          <a:xfrm>
            <a:off x="845684" y="2666794"/>
            <a:ext cx="40535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err="1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Lorem</a:t>
            </a:r>
            <a:r>
              <a:rPr lang="hr-HR" sz="3600" b="1" dirty="0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</a:t>
            </a:r>
            <a:r>
              <a:rPr lang="hr-HR" sz="3600" b="1" dirty="0" err="1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Ipsum</a:t>
            </a:r>
            <a:endParaRPr lang="hr-HR" sz="3600" b="1" dirty="0">
              <a:solidFill>
                <a:srgbClr val="42AB37"/>
              </a:solidFill>
              <a:latin typeface="Verdana" panose="020B0604030504040204" pitchFamily="34" charset="0"/>
              <a:ea typeface="Verdana" panose="020B0604030504040204" pitchFamily="34" charset="0"/>
              <a:cs typeface="Roboto" panose="02000000000000000000" pitchFamily="2" charset="0"/>
            </a:endParaRPr>
          </a:p>
          <a:p>
            <a:r>
              <a:rPr lang="hr-HR" sz="3600" b="1" dirty="0" err="1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peria</a:t>
            </a:r>
            <a:r>
              <a:rPr lang="hr-HR" sz="3600" b="1" dirty="0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</a:t>
            </a:r>
            <a:r>
              <a:rPr lang="hr-HR" sz="3600" b="1" dirty="0" err="1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quatures</a:t>
            </a:r>
            <a:r>
              <a:rPr lang="hr-HR" sz="3600" b="1" dirty="0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</a:t>
            </a:r>
            <a:r>
              <a:rPr lang="hr-HR" sz="3600" b="1" dirty="0" err="1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qui</a:t>
            </a:r>
            <a:r>
              <a:rPr lang="hr-HR" sz="3600" b="1" dirty="0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</a:t>
            </a:r>
            <a:r>
              <a:rPr lang="hr-HR" sz="3600" b="1" dirty="0" err="1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quatas</a:t>
            </a:r>
            <a:r>
              <a:rPr lang="hr-HR" sz="3600" b="1" dirty="0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</a:t>
            </a:r>
            <a:r>
              <a:rPr lang="hr-HR" sz="3600" b="1" dirty="0" err="1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son</a:t>
            </a:r>
            <a:r>
              <a:rPr lang="hr-HR" sz="3600" b="1" dirty="0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</a:t>
            </a:r>
            <a:r>
              <a:rPr lang="hr-HR" sz="3600" b="1" dirty="0" err="1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deo</a:t>
            </a:r>
            <a:r>
              <a:rPr lang="hr-HR" sz="3600" b="1" dirty="0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</a:t>
            </a:r>
            <a:r>
              <a:rPr lang="hr-HR" sz="3600" b="1" dirty="0" err="1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dolenitium</a:t>
            </a:r>
            <a:r>
              <a:rPr lang="hr-HR" sz="3600" b="1" dirty="0">
                <a:solidFill>
                  <a:srgbClr val="42AB37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6360005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CF07C7CE-DB8D-3760-38FA-25B168F9B4D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2005" y="1643063"/>
            <a:ext cx="10629900" cy="3986212"/>
          </a:xfrm>
          <a:solidFill>
            <a:schemeClr val="bg2"/>
          </a:solidFill>
        </p:spPr>
        <p:txBody>
          <a:bodyPr>
            <a:normAutofit/>
          </a:bodyPr>
          <a:lstStyle>
            <a:lvl1pPr marL="205740" indent="-205740" algn="l">
              <a:defRPr sz="1320" baseline="0">
                <a:latin typeface="Univers LT Std 55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You can place a zoomed in view of your map here or place a graph. This slide is optional. </a:t>
            </a:r>
            <a:br>
              <a:rPr lang="en-US" dirty="0"/>
            </a:br>
            <a:r>
              <a:rPr lang="en-US" dirty="0"/>
              <a:t>Whatever best fits your requirement.</a:t>
            </a:r>
          </a:p>
        </p:txBody>
      </p:sp>
    </p:spTree>
    <p:extLst>
      <p:ext uri="{BB962C8B-B14F-4D97-AF65-F5344CB8AC3E}">
        <p14:creationId xmlns:p14="http://schemas.microsoft.com/office/powerpoint/2010/main" val="366998914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A0110D0B-DA30-D6C8-64D0-4207658D75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0403" y="1902186"/>
            <a:ext cx="5286309" cy="3856064"/>
          </a:xfrm>
          <a:solidFill>
            <a:schemeClr val="bg2"/>
          </a:solidFill>
          <a:ln>
            <a:noFill/>
          </a:ln>
        </p:spPr>
        <p:txBody>
          <a:bodyPr>
            <a:normAutofit/>
          </a:bodyPr>
          <a:lstStyle>
            <a:lvl1pPr>
              <a:defRPr sz="132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Maps, Graphs, Diagrams, pie charts etc.</a:t>
            </a:r>
          </a:p>
        </p:txBody>
      </p:sp>
      <p:sp>
        <p:nvSpPr>
          <p:cNvPr id="4" name="Picture Placeholder 1">
            <a:extLst>
              <a:ext uri="{FF2B5EF4-FFF2-40B4-BE49-F238E27FC236}">
                <a16:creationId xmlns:a16="http://schemas.microsoft.com/office/drawing/2014/main" id="{DB1E62EF-1C52-57E2-D73C-24DD30DE1E9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03952" y="1902186"/>
            <a:ext cx="5286309" cy="3856064"/>
          </a:xfrm>
          <a:solidFill>
            <a:schemeClr val="bg2"/>
          </a:solidFill>
          <a:ln>
            <a:noFill/>
          </a:ln>
        </p:spPr>
        <p:txBody>
          <a:bodyPr>
            <a:normAutofit/>
          </a:bodyPr>
          <a:lstStyle>
            <a:lvl1pPr>
              <a:defRPr sz="132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Maps, Graphs, Diagrams, pie charts etc.</a:t>
            </a:r>
          </a:p>
        </p:txBody>
      </p:sp>
    </p:spTree>
    <p:extLst>
      <p:ext uri="{BB962C8B-B14F-4D97-AF65-F5344CB8AC3E}">
        <p14:creationId xmlns:p14="http://schemas.microsoft.com/office/powerpoint/2010/main" val="1726347302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387E8336-08FF-1579-81BF-1DAAA31604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854281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57242769-D447-C9E9-2AF2-7E75DCAF8B4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 baseline="0">
                <a:latin typeface="Univers LT Std 55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the best image you have.</a:t>
            </a:r>
          </a:p>
        </p:txBody>
      </p:sp>
    </p:spTree>
    <p:extLst>
      <p:ext uri="{BB962C8B-B14F-4D97-AF65-F5344CB8AC3E}">
        <p14:creationId xmlns:p14="http://schemas.microsoft.com/office/powerpoint/2010/main" val="1380348091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148C2E04-F119-8266-62F5-BEF3349B92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i="1">
                <a:solidFill>
                  <a:srgbClr val="D4D7D9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12072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9B6E3D78-5D18-FEC2-7DA9-8ECA634A39A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657225"/>
            <a:ext cx="4622800" cy="2600326"/>
          </a:xfrm>
          <a:solidFill>
            <a:schemeClr val="bg2"/>
          </a:solidFill>
        </p:spPr>
        <p:txBody>
          <a:bodyPr/>
          <a:lstStyle>
            <a:lvl1pPr marL="274313" marR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latin typeface="Univers LT Std 55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Picture Placeholder 11">
            <a:extLst>
              <a:ext uri="{FF2B5EF4-FFF2-40B4-BE49-F238E27FC236}">
                <a16:creationId xmlns:a16="http://schemas.microsoft.com/office/drawing/2014/main" id="{9719C845-83F9-FF4D-A5AC-225E08477C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69200" y="3743324"/>
            <a:ext cx="4622800" cy="2600326"/>
          </a:xfrm>
          <a:solidFill>
            <a:schemeClr val="bg2"/>
          </a:solidFill>
        </p:spPr>
        <p:txBody>
          <a:bodyPr/>
          <a:lstStyle>
            <a:lvl1pPr marL="274313" marR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latin typeface="Univers LT Std 55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picture</a:t>
            </a:r>
          </a:p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883846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558F4651-1D70-E72F-E28B-2EB13D6C56D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91316" y="587829"/>
            <a:ext cx="3164115" cy="2769325"/>
          </a:xfrm>
          <a:solidFill>
            <a:srgbClr val="00B0F0"/>
          </a:solidFill>
        </p:spPr>
        <p:txBody>
          <a:bodyPr/>
          <a:lstStyle>
            <a:lvl1pPr>
              <a:defRPr sz="1800" baseline="0">
                <a:latin typeface="Univers LT Std 55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D3758FEC-6020-1A2A-AC68-3DD685EE2D7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244116" y="587829"/>
            <a:ext cx="3164115" cy="2769325"/>
          </a:xfrm>
          <a:solidFill>
            <a:srgbClr val="00B0F0"/>
          </a:solidFill>
        </p:spPr>
        <p:txBody>
          <a:bodyPr/>
          <a:lstStyle>
            <a:lvl1pPr>
              <a:defRPr sz="1800" baseline="0">
                <a:latin typeface="Univers LT Std 55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picture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CA290331-ACD8-66D3-1C0C-65EEC34F909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244116" y="3513909"/>
            <a:ext cx="3164115" cy="2769325"/>
          </a:xfrm>
          <a:solidFill>
            <a:srgbClr val="00B0F0"/>
          </a:solidFill>
        </p:spPr>
        <p:txBody>
          <a:bodyPr/>
          <a:lstStyle>
            <a:lvl1pPr>
              <a:defRPr sz="1800" baseline="0">
                <a:latin typeface="Univers LT Std 55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picture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595FE471-A00D-4C57-D014-C7503F81A97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91316" y="3513909"/>
            <a:ext cx="3164115" cy="2769325"/>
          </a:xfrm>
          <a:solidFill>
            <a:srgbClr val="00B0F0"/>
          </a:solidFill>
        </p:spPr>
        <p:txBody>
          <a:bodyPr/>
          <a:lstStyle>
            <a:lvl1pPr>
              <a:defRPr sz="1800" baseline="0">
                <a:latin typeface="Univers LT Std 55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3014912173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61D910-CE5D-7CD3-D1E2-C077189CFDA4}"/>
              </a:ext>
            </a:extLst>
          </p:cNvPr>
          <p:cNvSpPr txBox="1"/>
          <p:nvPr userDrawn="1"/>
        </p:nvSpPr>
        <p:spPr>
          <a:xfrm>
            <a:off x="3048000" y="2690336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2377348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A14A7-5367-6641-89B3-ED5206D45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EACD7-D93B-FE43-8595-62E80F9C1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CB0E1-F717-8543-8276-E0FF351BF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C43B9-2296-0545-AA12-2E6E33536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8FCBA-5B72-1847-A4B5-B5B6FBAE9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3826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EC799-4231-2346-88CD-50EB4F7D6D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A7F83-D93D-B848-B8B4-C00862A7B9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10179-53D6-2541-984B-2302772D1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A9576-B9E5-EC45-822F-70872F479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7FFFE-58EC-AD47-BCC4-79F7901ED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758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7071FD6-5E10-0B78-5E7E-FC8BADA63247}"/>
              </a:ext>
            </a:extLst>
          </p:cNvPr>
          <p:cNvSpPr/>
          <p:nvPr userDrawn="1"/>
        </p:nvSpPr>
        <p:spPr>
          <a:xfrm>
            <a:off x="0" y="-18261"/>
            <a:ext cx="6105570" cy="6876261"/>
          </a:xfrm>
          <a:prstGeom prst="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2">
            <a:extLst>
              <a:ext uri="{FF2B5EF4-FFF2-40B4-BE49-F238E27FC236}">
                <a16:creationId xmlns:a16="http://schemas.microsoft.com/office/drawing/2014/main" id="{1142C450-50E3-4CC2-241B-708232D50125}"/>
              </a:ext>
            </a:extLst>
          </p:cNvPr>
          <p:cNvCxnSpPr/>
          <p:nvPr userDrawn="1"/>
        </p:nvCxnSpPr>
        <p:spPr>
          <a:xfrm>
            <a:off x="0" y="1113452"/>
            <a:ext cx="12192000" cy="0"/>
          </a:xfrm>
          <a:prstGeom prst="line">
            <a:avLst/>
          </a:prstGeom>
          <a:ln w="19050">
            <a:solidFill>
              <a:srgbClr val="005B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11">
            <a:extLst>
              <a:ext uri="{FF2B5EF4-FFF2-40B4-BE49-F238E27FC236}">
                <a16:creationId xmlns:a16="http://schemas.microsoft.com/office/drawing/2014/main" id="{EE8404CF-60AE-7B2A-9931-947E9CA3DB7C}"/>
              </a:ext>
            </a:extLst>
          </p:cNvPr>
          <p:cNvSpPr txBox="1"/>
          <p:nvPr userDrawn="1"/>
        </p:nvSpPr>
        <p:spPr>
          <a:xfrm>
            <a:off x="758270" y="1928961"/>
            <a:ext cx="4336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1</a:t>
            </a:r>
            <a:r>
              <a:rPr lang="es-E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.</a:t>
            </a:r>
            <a:r>
              <a:rPr lang="hr-H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1</a:t>
            </a:r>
            <a:r>
              <a:rPr lang="es-E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. </a:t>
            </a:r>
          </a:p>
          <a:p>
            <a:r>
              <a:rPr lang="hr-HR" sz="2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Lorem</a:t>
            </a:r>
            <a:r>
              <a:rPr lang="hr-H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ipsum</a:t>
            </a:r>
            <a:endParaRPr lang="es-ES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Roboto" panose="02000000000000000000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BD42A0E-7BD3-FF0A-5BEC-7D48968AD3A0}"/>
              </a:ext>
            </a:extLst>
          </p:cNvPr>
          <p:cNvSpPr txBox="1"/>
          <p:nvPr userDrawn="1"/>
        </p:nvSpPr>
        <p:spPr>
          <a:xfrm>
            <a:off x="750434" y="3343940"/>
            <a:ext cx="3986666" cy="1440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>
              <a:lnSpc>
                <a:spcPct val="150000"/>
              </a:lnSpc>
            </a:pP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Qui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quas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dit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porero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voluptation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re et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erumqui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dipsus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que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nos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adio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mod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ut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rest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accum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autempo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riossin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totaeriti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blaborum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debitat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enditae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percillutet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fugia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etus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eos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sim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recepra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expeles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qui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tem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nim</a:t>
            </a:r>
            <a:r>
              <a:rPr lang="en-US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0" i="0" u="none" strike="noStrike" baseline="30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volectiae</a:t>
            </a:r>
            <a:r>
              <a:rPr lang="hr-HR" sz="1800" b="0" i="0" u="none" strike="noStrike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n-US" sz="1800" b="0" i="0" u="none" strike="noStrike" baseline="30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11" name="Chart 3">
            <a:extLst>
              <a:ext uri="{FF2B5EF4-FFF2-40B4-BE49-F238E27FC236}">
                <a16:creationId xmlns:a16="http://schemas.microsoft.com/office/drawing/2014/main" id="{C9007DC4-AA7B-F2CC-A8D8-A4B3596AEDC2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741084357"/>
              </p:ext>
            </p:extLst>
          </p:nvPr>
        </p:nvGraphicFramePr>
        <p:xfrm>
          <a:off x="6302057" y="1090694"/>
          <a:ext cx="4791658" cy="4213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ángulo 3">
            <a:extLst>
              <a:ext uri="{FF2B5EF4-FFF2-40B4-BE49-F238E27FC236}">
                <a16:creationId xmlns:a16="http://schemas.microsoft.com/office/drawing/2014/main" id="{6031634C-C936-CB5A-16B9-AF97F0D86BAD}"/>
              </a:ext>
            </a:extLst>
          </p:cNvPr>
          <p:cNvSpPr/>
          <p:nvPr userDrawn="1"/>
        </p:nvSpPr>
        <p:spPr>
          <a:xfrm>
            <a:off x="7766366" y="2827583"/>
            <a:ext cx="14878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%</a:t>
            </a:r>
            <a:endParaRPr lang="es-ES" sz="44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3" name="Group 4">
            <a:extLst>
              <a:ext uri="{FF2B5EF4-FFF2-40B4-BE49-F238E27FC236}">
                <a16:creationId xmlns:a16="http://schemas.microsoft.com/office/drawing/2014/main" id="{C8EB8475-8277-E49A-6775-6C146550214F}"/>
              </a:ext>
            </a:extLst>
          </p:cNvPr>
          <p:cNvGrpSpPr/>
          <p:nvPr userDrawn="1"/>
        </p:nvGrpSpPr>
        <p:grpSpPr>
          <a:xfrm>
            <a:off x="7430183" y="4891236"/>
            <a:ext cx="2097259" cy="773014"/>
            <a:chOff x="1315133" y="5304299"/>
            <a:chExt cx="2097259" cy="773014"/>
          </a:xfrm>
        </p:grpSpPr>
        <p:sp>
          <p:nvSpPr>
            <p:cNvPr id="14" name="CuadroTexto 28">
              <a:extLst>
                <a:ext uri="{FF2B5EF4-FFF2-40B4-BE49-F238E27FC236}">
                  <a16:creationId xmlns:a16="http://schemas.microsoft.com/office/drawing/2014/main" id="{4A1126F8-21BF-E77C-3685-3CB90506CC87}"/>
                </a:ext>
              </a:extLst>
            </p:cNvPr>
            <p:cNvSpPr txBox="1"/>
            <p:nvPr/>
          </p:nvSpPr>
          <p:spPr>
            <a:xfrm>
              <a:off x="1499509" y="5304299"/>
              <a:ext cx="7660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E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Serie 1</a:t>
              </a:r>
              <a:endPara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Elipse 29">
              <a:extLst>
                <a:ext uri="{FF2B5EF4-FFF2-40B4-BE49-F238E27FC236}">
                  <a16:creationId xmlns:a16="http://schemas.microsoft.com/office/drawing/2014/main" id="{170FBC9B-A12F-6A1F-5BD4-45C652B6CD3A}"/>
                </a:ext>
              </a:extLst>
            </p:cNvPr>
            <p:cNvSpPr/>
            <p:nvPr/>
          </p:nvSpPr>
          <p:spPr>
            <a:xfrm>
              <a:off x="1315133" y="5382506"/>
              <a:ext cx="136328" cy="136328"/>
            </a:xfrm>
            <a:prstGeom prst="ellipse">
              <a:avLst/>
            </a:prstGeom>
            <a:solidFill>
              <a:srgbClr val="FAA6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CuadroTexto 30">
              <a:extLst>
                <a:ext uri="{FF2B5EF4-FFF2-40B4-BE49-F238E27FC236}">
                  <a16:creationId xmlns:a16="http://schemas.microsoft.com/office/drawing/2014/main" id="{DE633E6E-EFB6-4BC5-B850-B8193EEAFC63}"/>
                </a:ext>
              </a:extLst>
            </p:cNvPr>
            <p:cNvSpPr txBox="1"/>
            <p:nvPr/>
          </p:nvSpPr>
          <p:spPr>
            <a:xfrm>
              <a:off x="2646382" y="5304299"/>
              <a:ext cx="7660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E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Serie 2</a:t>
              </a:r>
              <a:endPara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Elipse 31">
              <a:extLst>
                <a:ext uri="{FF2B5EF4-FFF2-40B4-BE49-F238E27FC236}">
                  <a16:creationId xmlns:a16="http://schemas.microsoft.com/office/drawing/2014/main" id="{B02981B7-56E8-C6FF-1F46-48F7527621D9}"/>
                </a:ext>
              </a:extLst>
            </p:cNvPr>
            <p:cNvSpPr/>
            <p:nvPr/>
          </p:nvSpPr>
          <p:spPr>
            <a:xfrm>
              <a:off x="2462006" y="5382506"/>
              <a:ext cx="136328" cy="136328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8" name="CuadroTexto 32">
              <a:extLst>
                <a:ext uri="{FF2B5EF4-FFF2-40B4-BE49-F238E27FC236}">
                  <a16:creationId xmlns:a16="http://schemas.microsoft.com/office/drawing/2014/main" id="{A552597B-580D-BB95-DA60-64A597938FA0}"/>
                </a:ext>
              </a:extLst>
            </p:cNvPr>
            <p:cNvSpPr txBox="1"/>
            <p:nvPr/>
          </p:nvSpPr>
          <p:spPr>
            <a:xfrm>
              <a:off x="1499509" y="5800314"/>
              <a:ext cx="7660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E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Serie 3</a:t>
              </a:r>
              <a:endPara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Elipse 33">
              <a:extLst>
                <a:ext uri="{FF2B5EF4-FFF2-40B4-BE49-F238E27FC236}">
                  <a16:creationId xmlns:a16="http://schemas.microsoft.com/office/drawing/2014/main" id="{432C861F-D0C8-F1FF-9035-ADB5D585F727}"/>
                </a:ext>
              </a:extLst>
            </p:cNvPr>
            <p:cNvSpPr/>
            <p:nvPr/>
          </p:nvSpPr>
          <p:spPr>
            <a:xfrm>
              <a:off x="1315133" y="5878521"/>
              <a:ext cx="136328" cy="136328"/>
            </a:xfrm>
            <a:prstGeom prst="ellipse">
              <a:avLst/>
            </a:prstGeom>
            <a:solidFill>
              <a:srgbClr val="70BF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CuadroTexto 34">
              <a:extLst>
                <a:ext uri="{FF2B5EF4-FFF2-40B4-BE49-F238E27FC236}">
                  <a16:creationId xmlns:a16="http://schemas.microsoft.com/office/drawing/2014/main" id="{8F880D87-08D2-0F28-2823-2735DE4E25E7}"/>
                </a:ext>
              </a:extLst>
            </p:cNvPr>
            <p:cNvSpPr txBox="1"/>
            <p:nvPr/>
          </p:nvSpPr>
          <p:spPr>
            <a:xfrm>
              <a:off x="2646382" y="5800314"/>
              <a:ext cx="7660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E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Serie 4</a:t>
              </a:r>
              <a:endPara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Elipse 35">
              <a:extLst>
                <a:ext uri="{FF2B5EF4-FFF2-40B4-BE49-F238E27FC236}">
                  <a16:creationId xmlns:a16="http://schemas.microsoft.com/office/drawing/2014/main" id="{16CB823E-6863-4FF6-4891-DC2EDE1055A6}"/>
                </a:ext>
              </a:extLst>
            </p:cNvPr>
            <p:cNvSpPr/>
            <p:nvPr/>
          </p:nvSpPr>
          <p:spPr>
            <a:xfrm>
              <a:off x="2462006" y="5878521"/>
              <a:ext cx="136328" cy="136328"/>
            </a:xfrm>
            <a:prstGeom prst="ellipse">
              <a:avLst/>
            </a:prstGeom>
            <a:solidFill>
              <a:srgbClr val="00B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3" name="Picture 2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91346F77-E45E-6350-474B-63289C869A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4645" y="-27494"/>
            <a:ext cx="3042445" cy="118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908193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A14A7-5367-6641-89B3-ED5206D45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EACD7-D93B-FE43-8595-62E80F9C1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CB0E1-F717-8543-8276-E0FF351BF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C43B9-2296-0545-AA12-2E6E33536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8FCBA-5B72-1847-A4B5-B5B6FBAE9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0852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917ED-B526-3741-9437-CAA67CD3D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CB9E6-61FE-0E4A-9EA7-A54AAE054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C00FF-8B7B-2849-8F0B-844EBBDCB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0EA24-2FF2-8645-B2F8-2B04E162F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47AD9-32FD-5D40-8739-004AAA5CF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5740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CF550-CB93-6440-9E7D-1990C0230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34B28-9891-9C48-BBF7-3FA840B144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8933CE-EA8D-4D49-A832-CFE5A31CF0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A8EF8E-143E-4648-850C-FFE87BCDC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3E1F61-4260-9C4D-AB89-CE7BE42C2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40F333-43E3-5847-B0EC-E9AB122D5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1388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7806A-B7D2-7140-9436-1143278A7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3E6735-5C95-C54F-8E6D-915607B71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65059F-B372-DB48-B36F-AA1616F3B3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46C662-5F07-F443-B63B-58577DB757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1AC9D6-AFA3-A546-BB82-E3D4FE01C9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A8E6B6-73E5-CA41-8BD4-041E50F46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D955FE-D63C-D841-944B-31661EB39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D28364-DF09-0447-BD31-D77CF6314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993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7A369-3332-8449-82FA-53904157D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14008B-3EEF-6E40-9202-C50512A3B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C30F60-22F5-CF4F-8300-0C23FA8D6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26F9C5-71CD-DF4D-87AE-1E5603379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9670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0D5756-9533-5947-8AA4-A55E45B54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54A894-2BDD-664C-9734-01944B8EE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38AFC-927D-0E4C-8765-513AA32F5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343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0B2AB-6FB0-3F4B-B296-90A3EB5BD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6C93C-3293-7641-AEA6-C4007B00A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A7650-C748-FB4E-9BA6-288E3E3F41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3EDD49-D3A1-B74F-A8BB-1077D7DCE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082356-7C2E-8A4E-9BC3-2381AEED3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5408F6-B699-7C45-B509-8772F6DF4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1709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6179F-7EA1-A64F-AA5A-4307727C6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E14D99-0F9D-1849-B080-00CC58551F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178331-B9EE-984C-BF89-C28E8A1BA6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9ECBAC-97ED-0B47-A77B-78F83C649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5CB222-F7B7-A440-BD6A-F188B5160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DD5C41-6ADD-3445-9543-8CBA4F2CC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687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04409-47BD-B745-9631-8FBF6F0C9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50928A-9CEF-C94B-9E3D-ECF41CE9C8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DCF3C-E871-1246-AA8C-C00AA837E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2C893-02D2-3A40-92BD-4F2897741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0ACCC-903D-8849-B627-3B3B1442F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8304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9679AA-F95A-6C49-924E-ED19D1BA6F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1B20FD-2E08-4D4E-ABFE-5B18E37C80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732CF-C083-EB49-AADB-8BF4409CC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EBAD8-8AEC-6745-9184-44F30BB2B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D1102-6943-F445-BF9F-18E890F0B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03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-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F0DB74E1-8E18-5543-A146-69091537A94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70812" y="1574965"/>
            <a:ext cx="1593087" cy="1593087"/>
          </a:xfrm>
          <a:custGeom>
            <a:avLst/>
            <a:gdLst>
              <a:gd name="connsiteX0" fmla="*/ 1806008 w 3612016"/>
              <a:gd name="connsiteY0" fmla="*/ 0 h 3612016"/>
              <a:gd name="connsiteX1" fmla="*/ 3612016 w 3612016"/>
              <a:gd name="connsiteY1" fmla="*/ 1806008 h 3612016"/>
              <a:gd name="connsiteX2" fmla="*/ 1806008 w 3612016"/>
              <a:gd name="connsiteY2" fmla="*/ 3612016 h 3612016"/>
              <a:gd name="connsiteX3" fmla="*/ 0 w 3612016"/>
              <a:gd name="connsiteY3" fmla="*/ 1806008 h 3612016"/>
              <a:gd name="connsiteX4" fmla="*/ 1806008 w 3612016"/>
              <a:gd name="connsiteY4" fmla="*/ 0 h 3612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2016" h="3612016">
                <a:moveTo>
                  <a:pt x="1806008" y="0"/>
                </a:moveTo>
                <a:cubicBezTo>
                  <a:pt x="2803439" y="0"/>
                  <a:pt x="3612016" y="808577"/>
                  <a:pt x="3612016" y="1806008"/>
                </a:cubicBezTo>
                <a:cubicBezTo>
                  <a:pt x="3612016" y="2803439"/>
                  <a:pt x="2803439" y="3612016"/>
                  <a:pt x="1806008" y="3612016"/>
                </a:cubicBezTo>
                <a:cubicBezTo>
                  <a:pt x="808577" y="3612016"/>
                  <a:pt x="0" y="2803439"/>
                  <a:pt x="0" y="1806008"/>
                </a:cubicBezTo>
                <a:cubicBezTo>
                  <a:pt x="0" y="808577"/>
                  <a:pt x="808577" y="0"/>
                  <a:pt x="1806008" y="0"/>
                </a:cubicBezTo>
                <a:close/>
              </a:path>
            </a:pathLst>
          </a:custGeom>
          <a:solidFill>
            <a:srgbClr val="00B5D5"/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lang="es-ES" dirty="0"/>
              <a:t>Place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mage</a:t>
            </a:r>
            <a:endParaRPr lang="es-ES" dirty="0"/>
          </a:p>
        </p:txBody>
      </p:sp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E04DCE5C-0FBB-2446-BF75-2C546C1DD6D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006847" y="1574965"/>
            <a:ext cx="1593087" cy="1593087"/>
          </a:xfrm>
          <a:custGeom>
            <a:avLst/>
            <a:gdLst>
              <a:gd name="connsiteX0" fmla="*/ 1806008 w 3612016"/>
              <a:gd name="connsiteY0" fmla="*/ 0 h 3612016"/>
              <a:gd name="connsiteX1" fmla="*/ 3612016 w 3612016"/>
              <a:gd name="connsiteY1" fmla="*/ 1806008 h 3612016"/>
              <a:gd name="connsiteX2" fmla="*/ 1806008 w 3612016"/>
              <a:gd name="connsiteY2" fmla="*/ 3612016 h 3612016"/>
              <a:gd name="connsiteX3" fmla="*/ 0 w 3612016"/>
              <a:gd name="connsiteY3" fmla="*/ 1806008 h 3612016"/>
              <a:gd name="connsiteX4" fmla="*/ 1806008 w 3612016"/>
              <a:gd name="connsiteY4" fmla="*/ 0 h 3612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2016" h="3612016">
                <a:moveTo>
                  <a:pt x="1806008" y="0"/>
                </a:moveTo>
                <a:cubicBezTo>
                  <a:pt x="2803439" y="0"/>
                  <a:pt x="3612016" y="808577"/>
                  <a:pt x="3612016" y="1806008"/>
                </a:cubicBezTo>
                <a:cubicBezTo>
                  <a:pt x="3612016" y="2803439"/>
                  <a:pt x="2803439" y="3612016"/>
                  <a:pt x="1806008" y="3612016"/>
                </a:cubicBezTo>
                <a:cubicBezTo>
                  <a:pt x="808577" y="3612016"/>
                  <a:pt x="0" y="2803439"/>
                  <a:pt x="0" y="1806008"/>
                </a:cubicBezTo>
                <a:cubicBezTo>
                  <a:pt x="0" y="808577"/>
                  <a:pt x="808577" y="0"/>
                  <a:pt x="1806008" y="0"/>
                </a:cubicBezTo>
                <a:close/>
              </a:path>
            </a:pathLst>
          </a:custGeom>
          <a:solidFill>
            <a:srgbClr val="00B5D5"/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lang="es-ES" dirty="0"/>
              <a:t>Place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mage</a:t>
            </a:r>
            <a:endParaRPr lang="es-ES" dirty="0"/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02A6F34B-CDF5-754C-84A0-5BB51F2F0A7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924250" y="1574965"/>
            <a:ext cx="1593087" cy="1593087"/>
          </a:xfrm>
          <a:custGeom>
            <a:avLst/>
            <a:gdLst>
              <a:gd name="connsiteX0" fmla="*/ 1806008 w 3612016"/>
              <a:gd name="connsiteY0" fmla="*/ 0 h 3612016"/>
              <a:gd name="connsiteX1" fmla="*/ 3612016 w 3612016"/>
              <a:gd name="connsiteY1" fmla="*/ 1806008 h 3612016"/>
              <a:gd name="connsiteX2" fmla="*/ 1806008 w 3612016"/>
              <a:gd name="connsiteY2" fmla="*/ 3612016 h 3612016"/>
              <a:gd name="connsiteX3" fmla="*/ 0 w 3612016"/>
              <a:gd name="connsiteY3" fmla="*/ 1806008 h 3612016"/>
              <a:gd name="connsiteX4" fmla="*/ 1806008 w 3612016"/>
              <a:gd name="connsiteY4" fmla="*/ 0 h 3612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2016" h="3612016">
                <a:moveTo>
                  <a:pt x="1806008" y="0"/>
                </a:moveTo>
                <a:cubicBezTo>
                  <a:pt x="2803439" y="0"/>
                  <a:pt x="3612016" y="808577"/>
                  <a:pt x="3612016" y="1806008"/>
                </a:cubicBezTo>
                <a:cubicBezTo>
                  <a:pt x="3612016" y="2803439"/>
                  <a:pt x="2803439" y="3612016"/>
                  <a:pt x="1806008" y="3612016"/>
                </a:cubicBezTo>
                <a:cubicBezTo>
                  <a:pt x="808577" y="3612016"/>
                  <a:pt x="0" y="2803439"/>
                  <a:pt x="0" y="1806008"/>
                </a:cubicBezTo>
                <a:cubicBezTo>
                  <a:pt x="0" y="808577"/>
                  <a:pt x="808577" y="0"/>
                  <a:pt x="1806008" y="0"/>
                </a:cubicBezTo>
                <a:close/>
              </a:path>
            </a:pathLst>
          </a:custGeom>
          <a:solidFill>
            <a:srgbClr val="00B5D5"/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lang="es-ES" dirty="0"/>
              <a:t>Place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mage</a:t>
            </a:r>
            <a:endParaRPr lang="es-ES" dirty="0"/>
          </a:p>
        </p:txBody>
      </p:sp>
      <p:sp>
        <p:nvSpPr>
          <p:cNvPr id="13" name="Marcador de posición de imagen 12">
            <a:extLst>
              <a:ext uri="{FF2B5EF4-FFF2-40B4-BE49-F238E27FC236}">
                <a16:creationId xmlns:a16="http://schemas.microsoft.com/office/drawing/2014/main" id="{DE08859C-9E21-3649-A360-0652754BDEB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710042" y="1574965"/>
            <a:ext cx="1593087" cy="1593087"/>
          </a:xfrm>
          <a:custGeom>
            <a:avLst/>
            <a:gdLst>
              <a:gd name="connsiteX0" fmla="*/ 1806008 w 3612016"/>
              <a:gd name="connsiteY0" fmla="*/ 0 h 3612016"/>
              <a:gd name="connsiteX1" fmla="*/ 3612016 w 3612016"/>
              <a:gd name="connsiteY1" fmla="*/ 1806008 h 3612016"/>
              <a:gd name="connsiteX2" fmla="*/ 1806008 w 3612016"/>
              <a:gd name="connsiteY2" fmla="*/ 3612016 h 3612016"/>
              <a:gd name="connsiteX3" fmla="*/ 0 w 3612016"/>
              <a:gd name="connsiteY3" fmla="*/ 1806008 h 3612016"/>
              <a:gd name="connsiteX4" fmla="*/ 1806008 w 3612016"/>
              <a:gd name="connsiteY4" fmla="*/ 0 h 3612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2016" h="3612016">
                <a:moveTo>
                  <a:pt x="1806008" y="0"/>
                </a:moveTo>
                <a:cubicBezTo>
                  <a:pt x="2803439" y="0"/>
                  <a:pt x="3612016" y="808577"/>
                  <a:pt x="3612016" y="1806008"/>
                </a:cubicBezTo>
                <a:cubicBezTo>
                  <a:pt x="3612016" y="2803439"/>
                  <a:pt x="2803439" y="3612016"/>
                  <a:pt x="1806008" y="3612016"/>
                </a:cubicBezTo>
                <a:cubicBezTo>
                  <a:pt x="808577" y="3612016"/>
                  <a:pt x="0" y="2803439"/>
                  <a:pt x="0" y="1806008"/>
                </a:cubicBezTo>
                <a:cubicBezTo>
                  <a:pt x="0" y="808577"/>
                  <a:pt x="808577" y="0"/>
                  <a:pt x="1806008" y="0"/>
                </a:cubicBezTo>
                <a:close/>
              </a:path>
            </a:pathLst>
          </a:custGeom>
          <a:solidFill>
            <a:srgbClr val="00B5D5"/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lang="es-ES" dirty="0"/>
              <a:t>Place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mage</a:t>
            </a:r>
            <a:endParaRPr lang="es-ES" dirty="0"/>
          </a:p>
        </p:txBody>
      </p:sp>
      <p:cxnSp>
        <p:nvCxnSpPr>
          <p:cNvPr id="5" name="Straight Connector 2">
            <a:extLst>
              <a:ext uri="{FF2B5EF4-FFF2-40B4-BE49-F238E27FC236}">
                <a16:creationId xmlns:a16="http://schemas.microsoft.com/office/drawing/2014/main" id="{86587409-B0D4-859D-1274-EBAE61E9816D}"/>
              </a:ext>
            </a:extLst>
          </p:cNvPr>
          <p:cNvCxnSpPr/>
          <p:nvPr userDrawn="1"/>
        </p:nvCxnSpPr>
        <p:spPr>
          <a:xfrm>
            <a:off x="0" y="1113452"/>
            <a:ext cx="12192000" cy="0"/>
          </a:xfrm>
          <a:prstGeom prst="line">
            <a:avLst/>
          </a:prstGeom>
          <a:ln w="19050">
            <a:solidFill>
              <a:srgbClr val="005B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Logo&#10;&#10;Description automatically generated with low confidence">
            <a:extLst>
              <a:ext uri="{FF2B5EF4-FFF2-40B4-BE49-F238E27FC236}">
                <a16:creationId xmlns:a16="http://schemas.microsoft.com/office/drawing/2014/main" id="{E3414EE5-D3B0-829D-4AF9-4290C79EC4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5473" y="-18261"/>
            <a:ext cx="3042445" cy="118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140549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543E72A-8DDE-B32A-4C47-C3AB5EC963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CFADDE-E3AD-44BF-9664-8BEF1C4A20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26000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wmo2016_powerpoint_standard_v2-2.jpg">
            <a:extLst>
              <a:ext uri="{FF2B5EF4-FFF2-40B4-BE49-F238E27FC236}">
                <a16:creationId xmlns:a16="http://schemas.microsoft.com/office/drawing/2014/main" id="{F9C8CCDA-C8BA-4623-915C-DC3A0CEC0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51438"/>
            <a:ext cx="2652184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7154ED5-A676-6235-934A-0A253F39AD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16E373C-A624-4126-910A-3FFECAE223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71340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7E3531E-FD77-E2BD-4F90-06D2679DD7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57843C8-07D8-4D9A-9B0E-556A23FB09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38942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FCE63F4-8014-FB0D-6B14-893B017E86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B1D6172-FCB1-4231-AC87-6354CED7EC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2774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FF1CDBE-4686-0A00-5121-8E24448329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46F9F38-60DF-4E42-BA4A-4962BE6A5A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20435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F975845-CE0A-09FC-D46B-F1B525AE1C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3D90C0A-F94E-4318-AF58-F6F85BC63D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08020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4FE54FF-6575-58D4-958B-C8B25C1A3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4BA2902-4490-4C84-9AFF-D9E19511EE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72747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1E1EAAC-8814-C547-855E-CAD189A5EA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7A52CA8-B9BA-439C-860B-60B596ED6E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72504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8859BAD-95A0-E46F-4DB8-6B524D7383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7C0E63B-0290-4F66-BC99-4300FD2673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06748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ks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14">
            <a:extLst>
              <a:ext uri="{FF2B5EF4-FFF2-40B4-BE49-F238E27FC236}">
                <a16:creationId xmlns:a16="http://schemas.microsoft.com/office/drawing/2014/main" id="{CC53D8E0-1888-113E-EB32-9F4E9EA6E5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16701"/>
            <a:ext cx="12192000" cy="473697"/>
          </a:xfrm>
          <a:prstGeom prst="rect">
            <a:avLst/>
          </a:prstGeom>
          <a:solidFill>
            <a:srgbClr val="00A389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0" rIns="0" bIns="18000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5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nl-NL" altLang="en-US" sz="180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4" name="Driehoekje">
            <a:extLst>
              <a:ext uri="{FF2B5EF4-FFF2-40B4-BE49-F238E27FC236}">
                <a16:creationId xmlns:a16="http://schemas.microsoft.com/office/drawing/2014/main" id="{D444768C-87D4-E3B9-4F8A-BA14722F770C}"/>
              </a:ext>
            </a:extLst>
          </p:cNvPr>
          <p:cNvSpPr/>
          <p:nvPr/>
        </p:nvSpPr>
        <p:spPr>
          <a:xfrm flipV="1">
            <a:off x="679451" y="1079500"/>
            <a:ext cx="262467" cy="107950"/>
          </a:xfrm>
          <a:prstGeom prst="triangle">
            <a:avLst/>
          </a:prstGeom>
          <a:solidFill>
            <a:srgbClr val="80B931">
              <a:alpha val="89804"/>
            </a:srgbClr>
          </a:solidFill>
          <a:ln w="6350"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endParaRPr lang="nl-NL" alt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Tekstvak 7">
            <a:extLst>
              <a:ext uri="{FF2B5EF4-FFF2-40B4-BE49-F238E27FC236}">
                <a16:creationId xmlns:a16="http://schemas.microsoft.com/office/drawing/2014/main" id="{9AE70B10-F0EC-1E7C-76CD-2777BD4D4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2217" y="6626225"/>
            <a:ext cx="4510616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900">
                <a:solidFill>
                  <a:srgbClr val="FFFFFF"/>
                </a:solidFill>
                <a:latin typeface="Arial" charset="0"/>
              </a:rPr>
              <a:t>Faculty of Earth and Life Sciences</a:t>
            </a:r>
            <a:endParaRPr lang="nl-NL" altLang="en-US" sz="9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80000"/>
          </a:xfrm>
          <a:solidFill>
            <a:srgbClr val="80B931">
              <a:alpha val="89804"/>
            </a:srgbClr>
          </a:solidFill>
          <a:ln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txBody>
          <a:bodyPr lIns="612000" tIns="180000" rIns="360000" bIns="108000" anchor="b">
            <a:noAutofit/>
          </a:bodyPr>
          <a:lstStyle>
            <a:lvl1pPr algn="l">
              <a:lnSpc>
                <a:spcPts val="3200"/>
              </a:lnSpc>
              <a:defRPr sz="28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430544" y="1440000"/>
            <a:ext cx="11281457" cy="4968000"/>
          </a:xfrm>
        </p:spPr>
        <p:txBody>
          <a:bodyPr lIns="0" tIns="0" rIns="0" bIns="0">
            <a:noAutofit/>
          </a:bodyPr>
          <a:lstStyle>
            <a:lvl1pPr marL="270000" indent="0">
              <a:spcBef>
                <a:spcPts val="600"/>
              </a:spcBef>
              <a:buNone/>
              <a:defRPr sz="2400"/>
            </a:lvl1pPr>
            <a:lvl2pPr marL="270000" indent="-270000">
              <a:spcBef>
                <a:spcPts val="600"/>
              </a:spcBef>
              <a:buClr>
                <a:srgbClr val="FF0000"/>
              </a:buClr>
              <a:buSzPct val="80000"/>
              <a:buFont typeface="Arial" pitchFamily="34" charset="0"/>
              <a:buChar char="&gt;"/>
              <a:defRPr sz="2400"/>
            </a:lvl2pPr>
            <a:lvl3pPr marL="540000" indent="-270000">
              <a:spcBef>
                <a:spcPts val="600"/>
              </a:spcBef>
              <a:buClr>
                <a:srgbClr val="FF0000"/>
              </a:buClr>
              <a:buSzPct val="80000"/>
              <a:buFont typeface="Arial" pitchFamily="34" charset="0"/>
              <a:buChar char="&gt;"/>
              <a:defRPr sz="2000"/>
            </a:lvl3pPr>
            <a:lvl4pPr marL="809625" indent="-270000">
              <a:spcBef>
                <a:spcPts val="600"/>
              </a:spcBef>
              <a:buClr>
                <a:srgbClr val="FF0000"/>
              </a:buClr>
              <a:buSzPct val="80000"/>
              <a:buFont typeface="Arial" pitchFamily="34" charset="0"/>
              <a:buChar char="&gt;"/>
              <a:defRPr sz="2000"/>
            </a:lvl4pPr>
            <a:lvl5pPr marL="1080000" indent="-270000">
              <a:spcBef>
                <a:spcPts val="600"/>
              </a:spcBef>
              <a:buClr>
                <a:srgbClr val="FF0000"/>
              </a:buClr>
              <a:buSzPct val="80000"/>
              <a:buFont typeface="Arial" pitchFamily="34" charset="0"/>
              <a:buChar char="&gt;"/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6" name="Tijdelijke aanduiding voor dianummer 16">
            <a:extLst>
              <a:ext uri="{FF2B5EF4-FFF2-40B4-BE49-F238E27FC236}">
                <a16:creationId xmlns:a16="http://schemas.microsoft.com/office/drawing/2014/main" id="{21E0E34C-6B8D-A076-4DC7-BD2DE60DBC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6492876"/>
            <a:ext cx="814917" cy="365125"/>
          </a:xfrm>
        </p:spPr>
        <p:txBody>
          <a:bodyPr anchor="b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8E1E5BD9-01DE-45ED-90F3-9187E4B132F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Tijdelijke aanduiding voor voettekst 17">
            <a:extLst>
              <a:ext uri="{FF2B5EF4-FFF2-40B4-BE49-F238E27FC236}">
                <a16:creationId xmlns:a16="http://schemas.microsoft.com/office/drawing/2014/main" id="{B3BB5F90-172C-BC40-20A8-FE1C8E80BA5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814918" y="6492876"/>
            <a:ext cx="6337300" cy="365125"/>
          </a:xfr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7557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796B156-96ED-ECC8-2737-E19254139F0A}"/>
              </a:ext>
            </a:extLst>
          </p:cNvPr>
          <p:cNvSpPr/>
          <p:nvPr userDrawn="1"/>
        </p:nvSpPr>
        <p:spPr>
          <a:xfrm>
            <a:off x="0" y="5915770"/>
            <a:ext cx="12192000" cy="942230"/>
          </a:xfrm>
          <a:prstGeom prst="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63C2D2E7-30D0-1B43-7E5E-F34CB1E9EE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6449" y="5911704"/>
            <a:ext cx="1673040" cy="93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367036"/>
      </p:ext>
    </p:extLst>
  </p:cSld>
  <p:clrMapOvr>
    <a:masterClrMapping/>
  </p:clrMapOvr>
  <p:transition spd="slow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34434" y="260238"/>
            <a:ext cx="11523133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6722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GCProject-white-CMJN.jpg">
            <a:extLst>
              <a:ext uri="{FF2B5EF4-FFF2-40B4-BE49-F238E27FC236}">
                <a16:creationId xmlns:a16="http://schemas.microsoft.com/office/drawing/2014/main" id="{F5802B68-545E-E1E6-D567-28B2811F13E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321984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06AD348-1FE4-A8AB-2779-C62220CA8B8C}"/>
              </a:ext>
            </a:extLst>
          </p:cNvPr>
          <p:cNvCxnSpPr/>
          <p:nvPr userDrawn="1"/>
        </p:nvCxnSpPr>
        <p:spPr>
          <a:xfrm>
            <a:off x="0" y="746125"/>
            <a:ext cx="121920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474811" y="119639"/>
            <a:ext cx="9717188" cy="506849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rgbClr val="4C9BDB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4227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GCProject-white-CMJN.jpg">
            <a:extLst>
              <a:ext uri="{FF2B5EF4-FFF2-40B4-BE49-F238E27FC236}">
                <a16:creationId xmlns:a16="http://schemas.microsoft.com/office/drawing/2014/main" id="{6529B530-91A9-E05E-6FAB-726A99F2B46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321984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B4B3BE8-7904-CB27-2338-31FEF8AB3FF2}"/>
              </a:ext>
            </a:extLst>
          </p:cNvPr>
          <p:cNvCxnSpPr/>
          <p:nvPr userDrawn="1"/>
        </p:nvCxnSpPr>
        <p:spPr>
          <a:xfrm>
            <a:off x="0" y="746125"/>
            <a:ext cx="121920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720001" y="1440000"/>
            <a:ext cx="10773833" cy="4680000"/>
          </a:xfrm>
        </p:spPr>
        <p:txBody>
          <a:bodyPr rtlCol="0" anchor="ctr">
            <a:normAutofit/>
          </a:bodyPr>
          <a:lstStyle>
            <a:lvl1pPr>
              <a:defRPr>
                <a:solidFill>
                  <a:srgbClr val="4C9BDB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474811" y="119639"/>
            <a:ext cx="9717188" cy="506849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rgbClr val="4C9BDB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0256" y="823853"/>
            <a:ext cx="11944513" cy="6842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0">
                <a:solidFill>
                  <a:srgbClr val="4C9BDB"/>
                </a:solidFill>
                <a:latin typeface="Calibri"/>
                <a:cs typeface="Calibri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30256" y="5692793"/>
            <a:ext cx="11944513" cy="1077321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 b="0">
                <a:solidFill>
                  <a:srgbClr val="4C9BDB"/>
                </a:solidFill>
                <a:latin typeface="Calibri"/>
                <a:cs typeface="Calibri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7739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C92B623-09E6-CCC7-C4EB-20CB7A8B7EEB}"/>
              </a:ext>
            </a:extLst>
          </p:cNvPr>
          <p:cNvCxnSpPr/>
          <p:nvPr userDrawn="1"/>
        </p:nvCxnSpPr>
        <p:spPr>
          <a:xfrm>
            <a:off x="0" y="1113452"/>
            <a:ext cx="12192000" cy="0"/>
          </a:xfrm>
          <a:prstGeom prst="line">
            <a:avLst/>
          </a:prstGeom>
          <a:ln w="19050">
            <a:solidFill>
              <a:srgbClr val="005B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ogo&#10;&#10;Description automatically generated with low confidence">
            <a:extLst>
              <a:ext uri="{FF2B5EF4-FFF2-40B4-BE49-F238E27FC236}">
                <a16:creationId xmlns:a16="http://schemas.microsoft.com/office/drawing/2014/main" id="{A631EAE6-9379-1E6F-EF4D-12832EACC9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5473" y="-18261"/>
            <a:ext cx="3042445" cy="118771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7D90D3A-FED7-3DA3-591A-166640F0E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691" y="1435039"/>
            <a:ext cx="10515600" cy="132556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99939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6720719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1285176-3A25-F86A-FDFD-282FA2DF055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01712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CE9FA53-8711-D548-6B69-E72481104E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08595188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E8BC0C76-D693-5C29-38D6-A96D5D29BD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92600" y="0"/>
            <a:ext cx="7699401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10915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image" Target="NUL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3040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9" r:id="rId18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005BAA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E42707-DAB0-9642-AB96-BCDAFE10A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3C5FAD-B53E-A44E-ACCE-FA8671073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C309E-16C9-9949-AF70-5ED1258102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EED87-2C30-6C46-8CD5-5737BBF046EB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5BAAE-3D1C-F24D-97C2-A7BE90B756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00EC8-E292-F447-B047-35F0458B26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509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A0546A6-9CE7-B8EF-DAB8-3C5B304BDDB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E616D5A-BBF3-A55C-3E73-375B002A6A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D3F86-58AC-CE01-81D4-1C29736320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5CEE38ED-4D18-44D6-B1F3-69F5C57A642D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6" descr="wmo2016_powerpoint_standard_v2-2.jpg">
            <a:extLst>
              <a:ext uri="{FF2B5EF4-FFF2-40B4-BE49-F238E27FC236}">
                <a16:creationId xmlns:a16="http://schemas.microsoft.com/office/drawing/2014/main" id="{D46332B3-9C98-C007-26E6-075378A323A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51438"/>
            <a:ext cx="2652184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7747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otarasova@wmo.in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t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9DE956-C093-5D81-E111-43F87631A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480816"/>
            <a:ext cx="12192000" cy="3377184"/>
          </a:xfrm>
          <a:prstGeom prst="rect">
            <a:avLst/>
          </a:prstGeom>
        </p:spPr>
      </p:pic>
      <p:sp>
        <p:nvSpPr>
          <p:cNvPr id="2" name="Shape 79">
            <a:extLst>
              <a:ext uri="{FF2B5EF4-FFF2-40B4-BE49-F238E27FC236}">
                <a16:creationId xmlns:a16="http://schemas.microsoft.com/office/drawing/2014/main" id="{FF1C280A-99C9-ED35-B53F-8EB1711BD88C}"/>
              </a:ext>
            </a:extLst>
          </p:cNvPr>
          <p:cNvSpPr/>
          <p:nvPr/>
        </p:nvSpPr>
        <p:spPr>
          <a:xfrm>
            <a:off x="1042478" y="718008"/>
            <a:ext cx="10317204" cy="2762808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Arial" panose="020B0604020202020204"/>
                <a:ea typeface="Verdana" panose="020B0604030504040204" pitchFamily="34" charset="0"/>
                <a:cs typeface="Verdana" panose="020B0604030504040204" pitchFamily="34" charset="0"/>
              </a:rPr>
              <a:t>Global trends and distribution of atmospheric methane and black carbon</a:t>
            </a:r>
            <a:endParaRPr kumimoji="0" lang="en-US" sz="5400" b="1" i="0" u="none" strike="noStrike" kern="1000" cap="none" spc="-1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Arial" panose="020B0604020202020204"/>
              <a:ea typeface="Verdana" panose="020B0604030504040204" pitchFamily="34" charset="0"/>
              <a:cs typeface="Verdana" panose="020B0604030504040204" pitchFamily="34" charset="0"/>
              <a:sym typeface="Montserrat-Regular"/>
            </a:endParaRPr>
          </a:p>
        </p:txBody>
      </p:sp>
      <p:sp>
        <p:nvSpPr>
          <p:cNvPr id="5" name="Shape 79">
            <a:extLst>
              <a:ext uri="{FF2B5EF4-FFF2-40B4-BE49-F238E27FC236}">
                <a16:creationId xmlns:a16="http://schemas.microsoft.com/office/drawing/2014/main" id="{8673974A-4746-3C4E-95D9-D8671B53F5B1}"/>
              </a:ext>
            </a:extLst>
          </p:cNvPr>
          <p:cNvSpPr/>
          <p:nvPr/>
        </p:nvSpPr>
        <p:spPr>
          <a:xfrm>
            <a:off x="0" y="3769054"/>
            <a:ext cx="12191999" cy="1600438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FOCI webinar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de-DE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</a:br>
            <a:r>
              <a:rPr kumimoji="0" lang="de-DE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Dr Oksana Tarasova (</a:t>
            </a:r>
            <a:r>
              <a:rPr kumimoji="0" lang="de-DE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  <a:hlinkClick r:id="rId4"/>
              </a:rPr>
              <a:t>otarasova@wmo.int</a:t>
            </a:r>
            <a:r>
              <a:rPr kumimoji="0" lang="de-DE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) </a:t>
            </a:r>
            <a:br>
              <a:rPr kumimoji="0" lang="de-DE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</a:br>
            <a:r>
              <a:rPr kumimoji="0" lang="de-DE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WMO Infrastructure Department</a:t>
            </a:r>
          </a:p>
        </p:txBody>
      </p:sp>
    </p:spTree>
    <p:extLst>
      <p:ext uri="{BB962C8B-B14F-4D97-AF65-F5344CB8AC3E}">
        <p14:creationId xmlns:p14="http://schemas.microsoft.com/office/powerpoint/2010/main" val="3193049120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F85839-DA99-9D35-697D-78F19FBD9E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08B8E3-AA5A-7F46-0A3B-ABCECB12B8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565415"/>
            <a:ext cx="12192000" cy="33771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2EAA00-CB9B-72BF-9631-4E4AA4585D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3009" y="208423"/>
            <a:ext cx="8461908" cy="64411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970D4F-EAD4-075C-4115-F5426C89F05B}"/>
              </a:ext>
            </a:extLst>
          </p:cNvPr>
          <p:cNvSpPr txBox="1"/>
          <p:nvPr/>
        </p:nvSpPr>
        <p:spPr>
          <a:xfrm>
            <a:off x="835742" y="2826751"/>
            <a:ext cx="18521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Emission is not equial to the amount of the constituent in the atmosphere</a:t>
            </a:r>
            <a:endParaRPr lang="en-CH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975668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3B8A68-C065-88FC-2C1B-9E757463E7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E43B26-696A-93F5-D917-AF5205EDE23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565415"/>
            <a:ext cx="12192000" cy="33771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735D8A-78FC-3C9F-8F76-F9A4C16C50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469" y="808847"/>
            <a:ext cx="10385105" cy="4608464"/>
          </a:xfrm>
          <a:prstGeom prst="rect">
            <a:avLst/>
          </a:prstGeom>
        </p:spPr>
      </p:pic>
      <p:sp>
        <p:nvSpPr>
          <p:cNvPr id="6" name="Shape 79">
            <a:extLst>
              <a:ext uri="{FF2B5EF4-FFF2-40B4-BE49-F238E27FC236}">
                <a16:creationId xmlns:a16="http://schemas.microsoft.com/office/drawing/2014/main" id="{93B09E17-5BC9-4ACA-A5B2-326937E5C8FF}"/>
              </a:ext>
            </a:extLst>
          </p:cNvPr>
          <p:cNvSpPr/>
          <p:nvPr/>
        </p:nvSpPr>
        <p:spPr>
          <a:xfrm>
            <a:off x="372003" y="203003"/>
            <a:ext cx="11447993" cy="43088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Arial" panose="020B0604020202020204"/>
                <a:ea typeface="Verdana" panose="020B0604030504040204" pitchFamily="34" charset="0"/>
                <a:cs typeface="Verdana" panose="020B0604030504040204" pitchFamily="34" charset="0"/>
              </a:rPr>
              <a:t>Geographic distribution of Black Carbon over 2019–2023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Arial" panose="020B0604020202020204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C92FB-4DBB-B773-87EC-AF3426742094}"/>
              </a:ext>
            </a:extLst>
          </p:cNvPr>
          <p:cNvSpPr txBox="1"/>
          <p:nvPr/>
        </p:nvSpPr>
        <p:spPr>
          <a:xfrm>
            <a:off x="3028336" y="5878734"/>
            <a:ext cx="87916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Ground-level BC concentrations from SPARTAN measurements over 2019–2023 and complementary measurement networks overlayed by the outputs of  high-performance GEOS-Chem simulation based on emission inventory for 2019.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D5F00C-770C-FCB4-430B-C30E320A2069}"/>
              </a:ext>
            </a:extLst>
          </p:cNvPr>
          <p:cNvSpPr txBox="1"/>
          <p:nvPr/>
        </p:nvSpPr>
        <p:spPr>
          <a:xfrm>
            <a:off x="10129792" y="5463093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(Ren et al. 2025)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195119653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CB2906-F6CD-28C8-633E-60827087B2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F6CABA-4111-E5DB-8B89-F4E0113454E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565415"/>
            <a:ext cx="12192000" cy="3377184"/>
          </a:xfrm>
          <a:prstGeom prst="rect">
            <a:avLst/>
          </a:prstGeom>
        </p:spPr>
      </p:pic>
      <p:sp>
        <p:nvSpPr>
          <p:cNvPr id="6" name="Shape 79">
            <a:extLst>
              <a:ext uri="{FF2B5EF4-FFF2-40B4-BE49-F238E27FC236}">
                <a16:creationId xmlns:a16="http://schemas.microsoft.com/office/drawing/2014/main" id="{5872D291-B8CB-500F-FEEA-B3A359F839DF}"/>
              </a:ext>
            </a:extLst>
          </p:cNvPr>
          <p:cNvSpPr/>
          <p:nvPr/>
        </p:nvSpPr>
        <p:spPr>
          <a:xfrm>
            <a:off x="372003" y="203003"/>
            <a:ext cx="11447993" cy="43088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Arial" panose="020B0604020202020204"/>
                <a:ea typeface="Verdana" panose="020B0604030504040204" pitchFamily="34" charset="0"/>
                <a:cs typeface="Verdana" panose="020B0604030504040204" pitchFamily="34" charset="0"/>
              </a:rPr>
              <a:t>Trends in Black Carbon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Arial" panose="020B0604020202020204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BDF9EA-10EA-9F21-9110-A91523C94EE3}"/>
              </a:ext>
            </a:extLst>
          </p:cNvPr>
          <p:cNvSpPr txBox="1"/>
          <p:nvPr/>
        </p:nvSpPr>
        <p:spPr>
          <a:xfrm>
            <a:off x="1967947" y="680199"/>
            <a:ext cx="9212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Based on Modern-Era Retrospective Analysis for Research and Applications (MERRA-2) </a:t>
            </a:r>
            <a:endParaRPr lang="en-CH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16944F-47A8-8212-9224-D0D3E62CB4D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40701"/>
          <a:stretch>
            <a:fillRect/>
          </a:stretch>
        </p:blipFill>
        <p:spPr>
          <a:xfrm>
            <a:off x="269372" y="1255642"/>
            <a:ext cx="4192751" cy="23922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6A57238-49C3-C7E0-400D-65EFA800C9E2}"/>
              </a:ext>
            </a:extLst>
          </p:cNvPr>
          <p:cNvSpPr txBox="1"/>
          <p:nvPr/>
        </p:nvSpPr>
        <p:spPr>
          <a:xfrm>
            <a:off x="2684392" y="3610312"/>
            <a:ext cx="34116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(Ribeiro et al., 2025). </a:t>
            </a:r>
            <a:endParaRPr lang="en-CH" sz="1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DA41BD6-D4CA-2962-106E-CF7D2776BD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1059" y="1095840"/>
            <a:ext cx="6979919" cy="38903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A7C2967-ABF7-7098-CB83-E4AB6EC4F566}"/>
              </a:ext>
            </a:extLst>
          </p:cNvPr>
          <p:cNvSpPr txBox="1"/>
          <p:nvPr/>
        </p:nvSpPr>
        <p:spPr>
          <a:xfrm>
            <a:off x="9491529" y="4983246"/>
            <a:ext cx="32414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/>
              <a:t>(Yurong Zhang et al., 2025)</a:t>
            </a:r>
            <a:endParaRPr lang="en-CH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9DC8C0-1E79-FCE9-B774-ABADCEBCAD9B}"/>
              </a:ext>
            </a:extLst>
          </p:cNvPr>
          <p:cNvSpPr txBox="1"/>
          <p:nvPr/>
        </p:nvSpPr>
        <p:spPr>
          <a:xfrm>
            <a:off x="372003" y="4264927"/>
            <a:ext cx="41927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SSA: Sub-Saharan Africa, CSA: central South America; EC: Eastern China (EC); IS: the Indian Subcontinent</a:t>
            </a:r>
            <a:endParaRPr lang="en-CH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3452BF-EE25-764C-2C56-453995934E0D}"/>
              </a:ext>
            </a:extLst>
          </p:cNvPr>
          <p:cNvSpPr txBox="1"/>
          <p:nvPr/>
        </p:nvSpPr>
        <p:spPr>
          <a:xfrm>
            <a:off x="3373120" y="5673910"/>
            <a:ext cx="86278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Black carbon in Eastern China and Indian Subcontinent is primarily anthropogenic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Biomass burning governs black carbon in Sub-Saharan Africa and Central South America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anthropogenic emission sectors in Sub-Saharan Africa show a marked upward trend</a:t>
            </a:r>
            <a:endParaRPr lang="en-CH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178273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ontent Placeholder 2">
            <a:extLst>
              <a:ext uri="{FF2B5EF4-FFF2-40B4-BE49-F238E27FC236}">
                <a16:creationId xmlns:a16="http://schemas.microsoft.com/office/drawing/2014/main" id="{9872B6F2-A229-F7EF-E219-39620944F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2538" y="2205038"/>
            <a:ext cx="6591300" cy="37766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6600"/>
              <a:t>Questions?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6577C2-9E6A-E285-4873-D8ADEC92E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57" y="3480816"/>
            <a:ext cx="12192000" cy="33771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C0C012-9851-A1A6-F218-3279BA653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80816"/>
            <a:ext cx="12192000" cy="3377184"/>
          </a:xfrm>
          <a:prstGeom prst="rect">
            <a:avLst/>
          </a:prstGeom>
        </p:spPr>
      </p:pic>
      <p:sp>
        <p:nvSpPr>
          <p:cNvPr id="3" name="Shape 79">
            <a:extLst>
              <a:ext uri="{FF2B5EF4-FFF2-40B4-BE49-F238E27FC236}">
                <a16:creationId xmlns:a16="http://schemas.microsoft.com/office/drawing/2014/main" id="{E4C5CA8F-222C-083C-6EDA-B668FA2B722B}"/>
              </a:ext>
            </a:extLst>
          </p:cNvPr>
          <p:cNvSpPr/>
          <p:nvPr/>
        </p:nvSpPr>
        <p:spPr>
          <a:xfrm>
            <a:off x="7821168" y="267489"/>
            <a:ext cx="4205223" cy="123110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Drivers of climate change</a:t>
            </a:r>
          </a:p>
        </p:txBody>
      </p:sp>
      <p:pic>
        <p:nvPicPr>
          <p:cNvPr id="4" name="Picture 3" descr="Chart, waterfall chart&#10;&#10;Description automatically generated">
            <a:extLst>
              <a:ext uri="{FF2B5EF4-FFF2-40B4-BE49-F238E27FC236}">
                <a16:creationId xmlns:a16="http://schemas.microsoft.com/office/drawing/2014/main" id="{E941E66D-B13D-C4A8-FF27-8A670586C5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143" y="438939"/>
            <a:ext cx="7060819" cy="52067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808953-ACC2-AA2D-2F17-064EA9CF9B32}"/>
              </a:ext>
            </a:extLst>
          </p:cNvPr>
          <p:cNvSpPr txBox="1"/>
          <p:nvPr/>
        </p:nvSpPr>
        <p:spPr>
          <a:xfrm>
            <a:off x="8211726" y="1791459"/>
            <a:ext cx="360403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 order of effect, water vapor, carbon dioxide (CO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), methane (CH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 and nitrous oxide (N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O)  are the most important GHGs.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Increases in concentrations of CO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CH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and N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 due to human activities are the primary drivers of observed climate change (IPCC, 2021).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F59CFB1-C42F-7804-296F-B16C4F186B80}"/>
              </a:ext>
            </a:extLst>
          </p:cNvPr>
          <p:cNvSpPr/>
          <p:nvPr/>
        </p:nvSpPr>
        <p:spPr>
          <a:xfrm>
            <a:off x="8071106" y="5361607"/>
            <a:ext cx="3744658" cy="1096344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Impact is defined by the amount of the gases in the atmosphere and their warming potential</a:t>
            </a: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5C30EA9-92B0-9646-2116-59018BF48049}"/>
              </a:ext>
            </a:extLst>
          </p:cNvPr>
          <p:cNvCxnSpPr/>
          <p:nvPr/>
        </p:nvCxnSpPr>
        <p:spPr>
          <a:xfrm>
            <a:off x="4365523" y="3785419"/>
            <a:ext cx="0" cy="48178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D340765-31DD-C4E6-5FB2-01EB6DDB26E8}"/>
              </a:ext>
            </a:extLst>
          </p:cNvPr>
          <p:cNvCxnSpPr>
            <a:cxnSpLocks/>
          </p:cNvCxnSpPr>
          <p:nvPr/>
        </p:nvCxnSpPr>
        <p:spPr>
          <a:xfrm>
            <a:off x="6543368" y="3785419"/>
            <a:ext cx="0" cy="62926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1345018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529557-6349-EA6B-33C7-F258ED2FFC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B60397-1405-D613-D1AF-F20992F344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480816"/>
            <a:ext cx="12192000" cy="3377184"/>
          </a:xfrm>
          <a:prstGeom prst="rect">
            <a:avLst/>
          </a:prstGeom>
        </p:spPr>
      </p:pic>
      <p:sp>
        <p:nvSpPr>
          <p:cNvPr id="3" name="Shape 79">
            <a:extLst>
              <a:ext uri="{FF2B5EF4-FFF2-40B4-BE49-F238E27FC236}">
                <a16:creationId xmlns:a16="http://schemas.microsoft.com/office/drawing/2014/main" id="{2C253485-2BC0-8F91-F993-9BF4666FAE4C}"/>
              </a:ext>
            </a:extLst>
          </p:cNvPr>
          <p:cNvSpPr/>
          <p:nvPr/>
        </p:nvSpPr>
        <p:spPr>
          <a:xfrm>
            <a:off x="304030" y="169844"/>
            <a:ext cx="11583939" cy="123110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Atmospheric CH</a:t>
            </a:r>
            <a:r>
              <a:rPr kumimoji="0" lang="en-GB" sz="4000" b="1" i="0" u="none" strike="noStrike" kern="1200" cap="none" spc="0" normalizeH="0" baseline="-2500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4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and Black Carbon as “super pollutants”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3DBDB39-EB16-D681-F393-666C6DF7A2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29171"/>
              </p:ext>
            </p:extLst>
          </p:nvPr>
        </p:nvGraphicFramePr>
        <p:xfrm>
          <a:off x="1089741" y="1667256"/>
          <a:ext cx="9835536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8884">
                  <a:extLst>
                    <a:ext uri="{9D8B030D-6E8A-4147-A177-3AD203B41FA5}">
                      <a16:colId xmlns:a16="http://schemas.microsoft.com/office/drawing/2014/main" val="297070438"/>
                    </a:ext>
                  </a:extLst>
                </a:gridCol>
                <a:gridCol w="2458884">
                  <a:extLst>
                    <a:ext uri="{9D8B030D-6E8A-4147-A177-3AD203B41FA5}">
                      <a16:colId xmlns:a16="http://schemas.microsoft.com/office/drawing/2014/main" val="677971685"/>
                    </a:ext>
                  </a:extLst>
                </a:gridCol>
                <a:gridCol w="2458884">
                  <a:extLst>
                    <a:ext uri="{9D8B030D-6E8A-4147-A177-3AD203B41FA5}">
                      <a16:colId xmlns:a16="http://schemas.microsoft.com/office/drawing/2014/main" val="3136595207"/>
                    </a:ext>
                  </a:extLst>
                </a:gridCol>
                <a:gridCol w="2458884">
                  <a:extLst>
                    <a:ext uri="{9D8B030D-6E8A-4147-A177-3AD203B41FA5}">
                      <a16:colId xmlns:a16="http://schemas.microsoft.com/office/drawing/2014/main" val="2425480338"/>
                    </a:ext>
                  </a:extLst>
                </a:gridCol>
              </a:tblGrid>
              <a:tr h="477011">
                <a:tc>
                  <a:txBody>
                    <a:bodyPr/>
                    <a:lstStyle/>
                    <a:p>
                      <a:r>
                        <a:rPr lang="fr-CH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Compound</a:t>
                      </a:r>
                      <a:endParaRPr lang="en-CH" sz="20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Life time in the atmosphere</a:t>
                      </a:r>
                      <a:endParaRPr lang="en-CH" sz="20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Warming potential</a:t>
                      </a:r>
                      <a:endParaRPr lang="en-CH" sz="20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Impacts</a:t>
                      </a:r>
                      <a:endParaRPr lang="en-CH" sz="20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140103"/>
                  </a:ext>
                </a:extLst>
              </a:tr>
              <a:tr h="1306101">
                <a:tc>
                  <a:txBody>
                    <a:bodyPr/>
                    <a:lstStyle/>
                    <a:p>
                      <a:r>
                        <a:rPr lang="fr-CH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Atmopsheric methane (CH</a:t>
                      </a:r>
                      <a:r>
                        <a:rPr lang="fr-CH" sz="2000" baseline="-25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fr-CH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CH" sz="20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 years</a:t>
                      </a:r>
                      <a:endParaRPr lang="en-CH" sz="20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83 (20-years)</a:t>
                      </a:r>
                      <a:endParaRPr lang="en-CH" sz="20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Climate</a:t>
                      </a:r>
                    </a:p>
                    <a:p>
                      <a:r>
                        <a:rPr lang="en-GB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Human Health</a:t>
                      </a:r>
                    </a:p>
                    <a:p>
                      <a:r>
                        <a:rPr lang="en-GB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Agriculture and ecosystems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842198"/>
                  </a:ext>
                </a:extLst>
              </a:tr>
              <a:tr h="1306101">
                <a:tc>
                  <a:txBody>
                    <a:bodyPr/>
                    <a:lstStyle/>
                    <a:p>
                      <a:r>
                        <a:rPr lang="fr-CH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Black Carbon</a:t>
                      </a:r>
                      <a:endParaRPr lang="en-CH" sz="20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4-12 days</a:t>
                      </a:r>
                      <a:endParaRPr lang="en-CH" sz="20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H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4470</a:t>
                      </a:r>
                      <a:r>
                        <a:rPr lang="fr-CH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(20-year)</a:t>
                      </a:r>
                      <a:endParaRPr lang="en-CH" sz="20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Climate (direct and indirect)</a:t>
                      </a:r>
                    </a:p>
                    <a:p>
                      <a:r>
                        <a:rPr lang="en-GB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Human Health</a:t>
                      </a:r>
                    </a:p>
                    <a:p>
                      <a:r>
                        <a:rPr lang="fr-CH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Agriculture and ecosystems</a:t>
                      </a:r>
                      <a:endParaRPr lang="en-CH" sz="20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92845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926374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CD257D-35EC-2EA8-14B0-96AE63BFA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57" y="3480816"/>
            <a:ext cx="12192000" cy="3377184"/>
          </a:xfrm>
          <a:prstGeom prst="rect">
            <a:avLst/>
          </a:prstGeom>
        </p:spPr>
      </p:pic>
      <p:sp>
        <p:nvSpPr>
          <p:cNvPr id="3" name="Shape 79">
            <a:extLst>
              <a:ext uri="{FF2B5EF4-FFF2-40B4-BE49-F238E27FC236}">
                <a16:creationId xmlns:a16="http://schemas.microsoft.com/office/drawing/2014/main" id="{B8E42505-D4A1-5D84-D89A-1704C6D0EC42}"/>
              </a:ext>
            </a:extLst>
          </p:cNvPr>
          <p:cNvSpPr/>
          <p:nvPr/>
        </p:nvSpPr>
        <p:spPr>
          <a:xfrm>
            <a:off x="737045" y="224653"/>
            <a:ext cx="11326368" cy="615553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Arial" panose="020B0604020202020204"/>
                <a:ea typeface="Verdana" panose="020B0604030504040204" pitchFamily="34" charset="0"/>
                <a:cs typeface="Verdana" panose="020B0604030504040204" pitchFamily="34" charset="0"/>
              </a:rPr>
              <a:t>CH</a:t>
            </a:r>
            <a:r>
              <a:rPr kumimoji="0" lang="en-GB" sz="4000" b="1" i="0" u="none" strike="noStrike" kern="1200" cap="none" spc="0" normalizeH="0" baseline="-2500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Arial" panose="020B0604020202020204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Arial" panose="020B0604020202020204"/>
                <a:ea typeface="Verdana" panose="020B0604030504040204" pitchFamily="34" charset="0"/>
                <a:cs typeface="Verdana" panose="020B0604030504040204" pitchFamily="34" charset="0"/>
              </a:rPr>
              <a:t> annual budget (average 2008-2017)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D5F11A-9E47-C508-8168-CE7385DC2788}"/>
              </a:ext>
            </a:extLst>
          </p:cNvPr>
          <p:cNvSpPr txBox="1"/>
          <p:nvPr/>
        </p:nvSpPr>
        <p:spPr>
          <a:xfrm>
            <a:off x="8928864" y="1139777"/>
            <a:ext cx="26339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Methane accounts for about 16% of the radiative forcing by long lived greenhouse gases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Main sources: 40% natural, 60% anthropogenic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Many sources of methane are sensitive to climate change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EF9366-8999-362D-6FFE-29E9B2D56E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853" y="962548"/>
            <a:ext cx="8043526" cy="482927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C7BE65B-2F72-0515-B8B8-F50978CA1C8B}"/>
              </a:ext>
            </a:extLst>
          </p:cNvPr>
          <p:cNvSpPr/>
          <p:nvPr/>
        </p:nvSpPr>
        <p:spPr>
          <a:xfrm>
            <a:off x="9156989" y="5139327"/>
            <a:ext cx="2633926" cy="145631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Amount of methane in the atmosphere can be measured with the gas analysers</a:t>
            </a:r>
            <a:endParaRPr lang="en-CH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938230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994B79-9DFC-B5A6-9899-8D4BB5097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565415"/>
            <a:ext cx="12192000" cy="3377184"/>
          </a:xfrm>
          <a:prstGeom prst="rect">
            <a:avLst/>
          </a:prstGeom>
        </p:spPr>
      </p:pic>
      <p:sp>
        <p:nvSpPr>
          <p:cNvPr id="3" name="Shape 79">
            <a:extLst>
              <a:ext uri="{FF2B5EF4-FFF2-40B4-BE49-F238E27FC236}">
                <a16:creationId xmlns:a16="http://schemas.microsoft.com/office/drawing/2014/main" id="{7F1F8ED0-94FA-BD06-C8AF-7797D23CECB8}"/>
              </a:ext>
            </a:extLst>
          </p:cNvPr>
          <p:cNvSpPr/>
          <p:nvPr/>
        </p:nvSpPr>
        <p:spPr>
          <a:xfrm>
            <a:off x="372003" y="203003"/>
            <a:ext cx="11447993" cy="492443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Arial" panose="020B0604020202020204"/>
                <a:ea typeface="Verdana" panose="020B0604030504040204" pitchFamily="34" charset="0"/>
                <a:cs typeface="Verdana" panose="020B0604030504040204" pitchFamily="34" charset="0"/>
              </a:rPr>
              <a:t>Global observations of atmospheric methane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Arial" panose="020B0604020202020204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image10.png">
            <a:extLst>
              <a:ext uri="{FF2B5EF4-FFF2-40B4-BE49-F238E27FC236}">
                <a16:creationId xmlns:a16="http://schemas.microsoft.com/office/drawing/2014/main" id="{CA91C6A3-CC88-13F0-BE12-3F40FC7CC1E9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372003" y="844224"/>
            <a:ext cx="5163558" cy="2901866"/>
          </a:xfrm>
          <a:prstGeom prst="rect">
            <a:avLst/>
          </a:prstGeom>
          <a:ln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9199D1E-4426-F3C3-9F67-ACA9969D20E4}"/>
              </a:ext>
            </a:extLst>
          </p:cNvPr>
          <p:cNvSpPr/>
          <p:nvPr/>
        </p:nvSpPr>
        <p:spPr>
          <a:xfrm>
            <a:off x="486505" y="4235952"/>
            <a:ext cx="39776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Long-term GHG observational data are openly available in the World Data Center for Greenhouse Gases supported by Japan Meteorological Agency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AAB384-E6CF-9BED-1CCC-1A6E2384DA9F}"/>
              </a:ext>
            </a:extLst>
          </p:cNvPr>
          <p:cNvSpPr txBox="1"/>
          <p:nvPr/>
        </p:nvSpPr>
        <p:spPr>
          <a:xfrm>
            <a:off x="5801033" y="1178878"/>
            <a:ext cx="571161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WMO Global Atmosphere Watch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Programme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provides long-term (since 1989) coordination of the global observational network stations performing of high-quality measurements of greenhouse gases;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About 140 stations contribute data to global analysis which is included in the annual greenhouse gas bulletin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0708C8-DA12-2CA0-9AD9-E72F3F0F2DD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6927"/>
          <a:stretch>
            <a:fillRect/>
          </a:stretch>
        </p:blipFill>
        <p:spPr>
          <a:xfrm>
            <a:off x="4646626" y="3416637"/>
            <a:ext cx="7545373" cy="349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258468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3">
            <a:extLst>
              <a:ext uri="{FF2B5EF4-FFF2-40B4-BE49-F238E27FC236}">
                <a16:creationId xmlns:a16="http://schemas.microsoft.com/office/drawing/2014/main" id="{335AE328-7437-A74A-9875-4D67BCA0C574}"/>
              </a:ext>
            </a:extLst>
          </p:cNvPr>
          <p:cNvSpPr/>
          <p:nvPr/>
        </p:nvSpPr>
        <p:spPr>
          <a:xfrm>
            <a:off x="573621" y="1440436"/>
            <a:ext cx="4934540" cy="26468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60960" anchor="t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1934±2 ppb in 2023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 ppb increase from 2022 to 2023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165% increase since preindustrial time (1750)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Arial" panose="020B0604020202020204" pitchFamily="34" charset="0"/>
              </a:rPr>
              <a:t>Global sources and sinks can be studied using isotopic composition of CH</a:t>
            </a:r>
            <a:r>
              <a:rPr kumimoji="0" lang="en-GB" sz="24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Arial" panose="020B0604020202020204" pitchFamily="34" charset="0"/>
              </a:rPr>
              <a:t>4</a:t>
            </a:r>
            <a:endParaRPr kumimoji="0" lang="hr-HR" sz="24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79">
            <a:extLst>
              <a:ext uri="{FF2B5EF4-FFF2-40B4-BE49-F238E27FC236}">
                <a16:creationId xmlns:a16="http://schemas.microsoft.com/office/drawing/2014/main" id="{A25CC41E-1D38-5843-8CAB-95176790D68E}"/>
              </a:ext>
            </a:extLst>
          </p:cNvPr>
          <p:cNvSpPr/>
          <p:nvPr/>
        </p:nvSpPr>
        <p:spPr>
          <a:xfrm>
            <a:off x="724198" y="401832"/>
            <a:ext cx="4066275" cy="677108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Methane (CH</a:t>
            </a:r>
            <a:r>
              <a:rPr kumimoji="0" lang="en-US" sz="44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AA5069-9B8B-C340-3350-0A38973136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240" y="186759"/>
            <a:ext cx="4328160" cy="32422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32BB2D-EAB3-BA85-47A4-249CA4AE83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0443" y="3546793"/>
            <a:ext cx="4420957" cy="33112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C371CE7-0FDD-2D85-5A76-02E4DDDF7B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4990" y="3969368"/>
            <a:ext cx="2973171" cy="246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418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066C31-490E-9561-516B-FC43358B8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265" y="3480816"/>
            <a:ext cx="12192000" cy="33771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EA621B-CB86-0868-45F9-8F4EB611D305}"/>
              </a:ext>
            </a:extLst>
          </p:cNvPr>
          <p:cNvSpPr txBox="1"/>
          <p:nvPr/>
        </p:nvSpPr>
        <p:spPr>
          <a:xfrm>
            <a:off x="410894" y="298653"/>
            <a:ext cx="49001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Preliminary attribution of CH</a:t>
            </a:r>
            <a:r>
              <a:rPr kumimoji="0" lang="en-US" sz="3200" b="1" i="0" u="none" strike="noStrike" kern="1200" cap="none" spc="0" normalizeH="0" baseline="-2500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increases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B31420-CBBF-B44A-2638-B48170B1FB8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102" t="3229" r="1852" b="5418"/>
          <a:stretch>
            <a:fillRect/>
          </a:stretch>
        </p:blipFill>
        <p:spPr>
          <a:xfrm>
            <a:off x="5594555" y="216927"/>
            <a:ext cx="6292536" cy="30299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80B964-ADF9-EB07-AC75-508E73F92EA1}"/>
              </a:ext>
            </a:extLst>
          </p:cNvPr>
          <p:cNvSpPr txBox="1"/>
          <p:nvPr/>
        </p:nvSpPr>
        <p:spPr>
          <a:xfrm>
            <a:off x="972603" y="1660427"/>
            <a:ext cx="377672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geographic distribution of CH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growth and the rapid drop in atmospheric δ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CH4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from 2007 to 2022 suggest strong increases in isotopically light emissions (biogenic), e.g. tropical and boreal wetland areas. It was reduced in 2023. </a:t>
            </a:r>
            <a:endParaRPr kumimoji="0" lang="en-CH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C58D68-45C3-472F-926F-9F36C93490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2193" y="3185617"/>
            <a:ext cx="5785300" cy="341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756864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B894ED-4F72-A4D8-F724-E2AD520DB8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945078-393B-0AD5-E0E5-0565DF69B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80816"/>
            <a:ext cx="12192000" cy="3377184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56B0339-1DF6-804D-F33E-20FE7A626390}"/>
              </a:ext>
            </a:extLst>
          </p:cNvPr>
          <p:cNvSpPr/>
          <p:nvPr/>
        </p:nvSpPr>
        <p:spPr>
          <a:xfrm>
            <a:off x="5741248" y="1259487"/>
            <a:ext cx="5832111" cy="3224024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41FF38-B0D2-57EC-1972-639677202CDA}"/>
              </a:ext>
            </a:extLst>
          </p:cNvPr>
          <p:cNvSpPr txBox="1"/>
          <p:nvPr/>
        </p:nvSpPr>
        <p:spPr>
          <a:xfrm>
            <a:off x="410894" y="298653"/>
            <a:ext cx="11043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5B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Properties of Black Carbon (BC)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EE97D4-A36B-CBA6-A7F6-F17A64D78F8D}"/>
              </a:ext>
            </a:extLst>
          </p:cNvPr>
          <p:cNvSpPr txBox="1"/>
          <p:nvPr/>
        </p:nvSpPr>
        <p:spPr>
          <a:xfrm>
            <a:off x="618641" y="1383756"/>
            <a:ext cx="415983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Black carbon, commonly known as soot, is a component of fine particulate air pollution (PM2.5). It is formed by incomplete combustion, for example of wood, waste and fossil fuels, a process which also creates carbon dioxide (CO</a:t>
            </a:r>
            <a:r>
              <a:rPr kumimoji="0" lang="en-GB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), carbon monoxide, and volatile organic compounds. </a:t>
            </a:r>
            <a:endParaRPr kumimoji="0" lang="en-CH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FC5919-0592-C522-8BAF-893EB68DB3A8}"/>
              </a:ext>
            </a:extLst>
          </p:cNvPr>
          <p:cNvSpPr txBox="1"/>
          <p:nvPr/>
        </p:nvSpPr>
        <p:spPr>
          <a:xfrm>
            <a:off x="6101332" y="1566232"/>
            <a:ext cx="511194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Four fundamental physical properties of BC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Strong visible wavelength-independent light absorption</a:t>
            </a:r>
          </a:p>
          <a:p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Refractory with vaporization temperature near 4000 K</a:t>
            </a:r>
          </a:p>
          <a:p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Graphitic SP2-bonded carbon with aggregate morphology</a:t>
            </a:r>
          </a:p>
          <a:p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Insolubility in water and common organic solvents</a:t>
            </a:r>
            <a:endParaRPr lang="en-CH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D57DA7C0-C61B-C269-DDAE-E9926D61736B}"/>
              </a:ext>
            </a:extLst>
          </p:cNvPr>
          <p:cNvSpPr/>
          <p:nvPr/>
        </p:nvSpPr>
        <p:spPr>
          <a:xfrm>
            <a:off x="8313173" y="4485944"/>
            <a:ext cx="688258" cy="747251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ECDF2A-D2FC-75CF-12CE-B355E610699C}"/>
              </a:ext>
            </a:extLst>
          </p:cNvPr>
          <p:cNvSpPr txBox="1"/>
          <p:nvPr/>
        </p:nvSpPr>
        <p:spPr>
          <a:xfrm>
            <a:off x="6273546" y="5389031"/>
            <a:ext cx="49397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BC</a:t>
            </a:r>
            <a:r>
              <a:rPr lang="fr-CH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 difficult to measure preciselly in the atmopshere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518353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401178-8E2B-F740-642D-2E06F5B2E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D9516D-B1B6-2B7F-8B5A-1F5FB6440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565415"/>
            <a:ext cx="12192000" cy="3377184"/>
          </a:xfrm>
          <a:prstGeom prst="rect">
            <a:avLst/>
          </a:prstGeom>
        </p:spPr>
      </p:pic>
      <p:sp>
        <p:nvSpPr>
          <p:cNvPr id="3" name="Shape 79">
            <a:extLst>
              <a:ext uri="{FF2B5EF4-FFF2-40B4-BE49-F238E27FC236}">
                <a16:creationId xmlns:a16="http://schemas.microsoft.com/office/drawing/2014/main" id="{76EDC491-1570-492E-B181-77178C9F9F5F}"/>
              </a:ext>
            </a:extLst>
          </p:cNvPr>
          <p:cNvSpPr/>
          <p:nvPr/>
        </p:nvSpPr>
        <p:spPr>
          <a:xfrm>
            <a:off x="372003" y="203003"/>
            <a:ext cx="11447993" cy="43088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Arial" panose="020B0604020202020204"/>
                <a:ea typeface="Verdana" panose="020B0604030504040204" pitchFamily="34" charset="0"/>
                <a:cs typeface="Verdana" panose="020B0604030504040204" pitchFamily="34" charset="0"/>
              </a:rPr>
              <a:t>Measuring Black Carbon in the atmosphere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Arial" panose="020B0604020202020204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876BEF-8079-FB46-5832-85462B6BD7CC}"/>
              </a:ext>
            </a:extLst>
          </p:cNvPr>
          <p:cNvSpPr txBox="1"/>
          <p:nvPr/>
        </p:nvSpPr>
        <p:spPr>
          <a:xfrm>
            <a:off x="508000" y="1334035"/>
            <a:ext cx="6506705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Equivalent black carbon (EBC):</a:t>
            </a:r>
          </a:p>
          <a:p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Light-absorbing aerosol </a:t>
            </a:r>
          </a:p>
          <a:p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measured as an absorption coefficient at a specific wavelength, </a:t>
            </a:r>
          </a:p>
          <a:p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typical unit Mm</a:t>
            </a:r>
            <a:r>
              <a:rPr lang="en-GB" sz="24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-1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converted to a mass concentration of “black carbon”, </a:t>
            </a:r>
          </a:p>
          <a:p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typical unit μg.m</a:t>
            </a:r>
            <a:r>
              <a:rPr lang="en-GB" sz="24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-3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using a chosen value of mass absorption cross-section (such as 7.5 m</a:t>
            </a:r>
            <a:r>
              <a:rPr lang="en-GB" sz="24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.g</a:t>
            </a:r>
            <a:r>
              <a:rPr lang="en-GB" sz="24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-1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0B863B9-48EE-70E4-E346-DD30F13F8A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7562" y="804156"/>
            <a:ext cx="4076438" cy="253168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B67A114-3DAA-C7A8-5404-39C304A569A1}"/>
              </a:ext>
            </a:extLst>
          </p:cNvPr>
          <p:cNvSpPr txBox="1"/>
          <p:nvPr/>
        </p:nvSpPr>
        <p:spPr>
          <a:xfrm>
            <a:off x="10358939" y="2896629"/>
            <a:ext cx="19179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Aethalometer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A9B031B-A391-0772-12A1-2AB4436165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9485" y="3566818"/>
            <a:ext cx="2857500" cy="195262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29D8AC8-CACE-F77B-E896-3C859369DDDA}"/>
              </a:ext>
            </a:extLst>
          </p:cNvPr>
          <p:cNvSpPr txBox="1"/>
          <p:nvPr/>
        </p:nvSpPr>
        <p:spPr>
          <a:xfrm>
            <a:off x="8071611" y="5749020"/>
            <a:ext cx="374838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 Angle Absorption Photometer (MAAP)</a:t>
            </a:r>
          </a:p>
          <a:p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Picture from University of Manchester, Centre for Atmospheric Sciences</a:t>
            </a:r>
            <a:endParaRPr lang="en-CH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185552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Tema de Office">
  <a:themeElements>
    <a:clrScheme name="Personalizados 20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C000"/>
      </a:accent1>
      <a:accent2>
        <a:srgbClr val="0D0D0D"/>
      </a:accent2>
      <a:accent3>
        <a:srgbClr val="A5A5A5"/>
      </a:accent3>
      <a:accent4>
        <a:srgbClr val="CECECE"/>
      </a:accent4>
      <a:accent5>
        <a:srgbClr val="262626"/>
      </a:accent5>
      <a:accent6>
        <a:srgbClr val="7F7F7F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MO 150y_PPT template_final" id="{67D63888-2D1D-994C-B36F-8859526EF670}" vid="{F300701F-8589-C547-ABFF-F41875A811E7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em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eme2" id="{A7717A02-B4D2-4ABE-9AE1-7283A97B6A5D}" vid="{AC975482-273D-44DB-9FAF-2963CF38018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92a3b380-abf6-46f2-87bb-c2c114de1c9e" ContentTypeId="0x01" PreviousValue="false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A8277F243A164DBA12374B3989E4C2" ma:contentTypeVersion="17" ma:contentTypeDescription="Create a new document." ma:contentTypeScope="" ma:versionID="b36dc140ed7a023d96becef87527f3e7">
  <xsd:schema xmlns:xsd="http://www.w3.org/2001/XMLSchema" xmlns:xs="http://www.w3.org/2001/XMLSchema" xmlns:p="http://schemas.microsoft.com/office/2006/metadata/properties" xmlns:ns2="715fcdb6-58ff-4d84-993c-bb26a5b54815" xmlns:ns3="de71504d-285d-467f-8a7a-e0eddd71ae32" xmlns:ns4="ce5bba9f-ee04-4569-b3bf-b770a0f323d7" targetNamespace="http://schemas.microsoft.com/office/2006/metadata/properties" ma:root="true" ma:fieldsID="57a48a6c1b707c9f9a2bd23f54155132" ns2:_="" ns3:_="" ns4:_="">
    <xsd:import namespace="715fcdb6-58ff-4d84-993c-bb26a5b54815"/>
    <xsd:import namespace="de71504d-285d-467f-8a7a-e0eddd71ae32"/>
    <xsd:import namespace="ce5bba9f-ee04-4569-b3bf-b770a0f323d7"/>
    <xsd:element name="properties">
      <xsd:complexType>
        <xsd:sequence>
          <xsd:element name="documentManagement">
            <xsd:complexType>
              <xsd:all>
                <xsd:element ref="ns2:WMOWFApprovalStatu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Location" minOccurs="0"/>
                <xsd:element ref="ns3:MediaServiceOCR" minOccurs="0"/>
                <xsd:element ref="ns3:MediaServiceBillingMetadata" minOccurs="0"/>
                <xsd:element ref="ns4:_dlc_DocId" minOccurs="0"/>
                <xsd:element ref="ns4:_dlc_DocIdUrl" minOccurs="0"/>
                <xsd:element ref="ns4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5fcdb6-58ff-4d84-993c-bb26a5b54815" elementFormDefault="qualified">
    <xsd:import namespace="http://schemas.microsoft.com/office/2006/documentManagement/types"/>
    <xsd:import namespace="http://schemas.microsoft.com/office/infopath/2007/PartnerControls"/>
    <xsd:element name="WMOWFApprovalStatus" ma:index="2" nillable="true" ma:displayName="Workflow Approval Status" ma:default="Not Submitted" ma:format="Dropdown" ma:hidden="true" ma:internalName="WMOWFApprovalStatus" ma:readOnly="false">
      <xsd:simpleType>
        <xsd:restriction base="dms:Choice">
          <xsd:enumeration value="Not Submitted"/>
          <xsd:enumeration value="Pending for Review"/>
          <xsd:enumeration value="Pending for Consolidation"/>
          <xsd:enumeration value="Pending for Approval"/>
          <xsd:enumeration value="Approved"/>
          <xsd:enumeration value="Rejected by Approver"/>
          <xsd:enumeration value="Cancelled by Requestor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71504d-285d-467f-8a7a-e0eddd71ae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92a3b380-abf6-46f2-87bb-c2c114de1c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5bba9f-ee04-4569-b3bf-b770a0f323d7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495c5cdd-cc21-4981-9e9f-69ed7ea93d5a}" ma:internalName="TaxCatchAll" ma:showField="CatchAllData" ma:web="ce5bba9f-ee04-4569-b3bf-b770a0f323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22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2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71504d-285d-467f-8a7a-e0eddd71ae32">
      <Terms xmlns="http://schemas.microsoft.com/office/infopath/2007/PartnerControls"/>
    </lcf76f155ced4ddcb4097134ff3c332f>
    <WMOWFApprovalStatus xmlns="715fcdb6-58ff-4d84-993c-bb26a5b54815">Not Submitted</WMOWFApprovalStatus>
    <TaxCatchAll xmlns="ce5bba9f-ee04-4569-b3bf-b770a0f323d7" xsi:nil="true"/>
    <_dlc_DocId xmlns="ce5bba9f-ee04-4569-b3bf-b770a0f323d7">WMOXB-1278832398-6434964</_dlc_DocId>
    <_dlc_DocIdUrl xmlns="ce5bba9f-ee04-4569-b3bf-b770a0f323d7">
      <Url>https://wmoomm.sharepoint.com/sites/XB_Projects/_layouts/15/DocIdRedir.aspx?ID=WMOXB-1278832398-6434964</Url>
      <Description>WMOXB-1278832398-6434964</Description>
    </_dlc_DocIdUrl>
  </documentManagement>
</p:properties>
</file>

<file path=customXml/itemProps1.xml><?xml version="1.0" encoding="utf-8"?>
<ds:datastoreItem xmlns:ds="http://schemas.openxmlformats.org/officeDocument/2006/customXml" ds:itemID="{5784CEF1-E3F5-4587-99A3-CE5FE5509B3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3D72859-E4AA-4756-9BBD-616F41D1EC77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571C827E-1244-4FF9-BF8A-697B0E3A8AB3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F3405077-EC85-47AF-9E31-5B164BB5FA68}"/>
</file>

<file path=customXml/itemProps5.xml><?xml version="1.0" encoding="utf-8"?>
<ds:datastoreItem xmlns:ds="http://schemas.openxmlformats.org/officeDocument/2006/customXml" ds:itemID="{F1FAF788-DFD9-4C21-B0B4-FFEC452FF82B}">
  <ds:schemaRefs>
    <ds:schemaRef ds:uri="http://schemas.microsoft.com/office/2006/metadata/properties"/>
    <ds:schemaRef ds:uri="http://schemas.microsoft.com/office/infopath/2007/PartnerControls"/>
    <ds:schemaRef ds:uri="de71504d-285d-467f-8a7a-e0eddd71ae32"/>
    <ds:schemaRef ds:uri="715fcdb6-58ff-4d84-993c-bb26a5b54815"/>
    <ds:schemaRef ds:uri="ce5bba9f-ee04-4569-b3bf-b770a0f323d7"/>
  </ds:schemaRefs>
</ds:datastoreItem>
</file>

<file path=docMetadata/LabelInfo.xml><?xml version="1.0" encoding="utf-8"?>
<clbl:labelList xmlns:clbl="http://schemas.microsoft.com/office/2020/mipLabelMetadata">
  <clbl:label id="{e962d134-526b-49fe-8fc7-dd80537250d0}" enabled="1" method="Standard" siteId="{eaa6be54-4687-40c4-9827-c044bd8e8d3c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825</Words>
  <Application>Microsoft Office PowerPoint</Application>
  <PresentationFormat>Widescreen</PresentationFormat>
  <Paragraphs>93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Tema de Office</vt:lpstr>
      <vt:lpstr>1_Office Theme</vt:lpstr>
      <vt:lpstr>Theme2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Oksana Tarasova</dc:creator>
  <cp:lastModifiedBy>Oksana Tarasova</cp:lastModifiedBy>
  <cp:revision>9</cp:revision>
  <dcterms:created xsi:type="dcterms:W3CDTF">2025-08-31T15:39:53Z</dcterms:created>
  <dcterms:modified xsi:type="dcterms:W3CDTF">2025-09-01T06:47:58Z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0x0101009BA8277F243A164DBA12374B3989E4C2</vt:lpwstr>
  </property>
  <property fmtid="{D5CDD505-2E9C-101B-9397-08002B2CF9AE}" pid="3" name="_dlc_DocIdItemGuid">
    <vt:lpwstr>560ff1a5-4854-4331-abca-b54e4d1eea32</vt:lpwstr>
  </property>
  <property fmtid="{D5CDD505-2E9C-101B-9397-08002B2CF9AE}" pid="4" name="MediaServiceImageTags">
    <vt:lpwstr/>
  </property>
</Properties>
</file>